
<file path=[Content_Types].xml><?xml version="1.0" encoding="utf-8"?>
<Types xmlns="http://schemas.openxmlformats.org/package/2006/content-types">
  <Default Extension="gif" ContentType="image/gif"/>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中間スタイル 4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60"/>
  </p:normalViewPr>
  <p:slideViewPr>
    <p:cSldViewPr snapToGrid="0">
      <p:cViewPr varScale="1">
        <p:scale>
          <a:sx n="86" d="100"/>
          <a:sy n="86" d="100"/>
        </p:scale>
        <p:origin x="562" y="62"/>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a:noFill/>
        </p:spPr>
        <p:txBody>
          <a:bodyPr anchor="b">
            <a:normAutofit/>
          </a:bodyPr>
          <a:lstStyle>
            <a:lvl1pPr algn="ctr">
              <a:lnSpc>
                <a:spcPct val="85000"/>
              </a:lnSpc>
              <a:defRPr sz="8000" b="1" cap="none" spc="0" baseline="0">
                <a:ln w="6600">
                  <a:solidFill>
                    <a:schemeClr val="accent2"/>
                  </a:solidFill>
                  <a:prstDash val="solid"/>
                </a:ln>
                <a:solidFill>
                  <a:srgbClr val="FFFFFF"/>
                </a:solidFill>
                <a:effectLst>
                  <a:outerShdw dist="38100" dir="2700000" algn="tl" rotWithShape="0">
                    <a:schemeClr val="accent2"/>
                  </a:outerShdw>
                </a:effectLst>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ctr">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A371F564-B0B0-4E64-AE3F-28E4F6B1144C}" type="datetimeFigureOut">
              <a:rPr kumimoji="1" lang="ja-JP" altLang="en-US" smtClean="0"/>
              <a:t>2021/5/12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6F6E05C-088A-4EE9-88A7-9AE84640F3FC}" type="slidenum">
              <a:rPr kumimoji="1" lang="ja-JP" altLang="en-US" smtClean="0"/>
              <a:t>‹#›</a:t>
            </a:fld>
            <a:endParaRPr kumimoji="1" lang="ja-JP" alt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952690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371F564-B0B0-4E64-AE3F-28E4F6B1144C}" type="datetimeFigureOut">
              <a:rPr kumimoji="1" lang="ja-JP" altLang="en-US" smtClean="0"/>
              <a:t>2021/5/12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6F6E05C-088A-4EE9-88A7-9AE84640F3FC}" type="slidenum">
              <a:rPr kumimoji="1" lang="ja-JP" altLang="en-US" smtClean="0"/>
              <a:t>‹#›</a:t>
            </a:fld>
            <a:endParaRPr kumimoji="1" lang="ja-JP" altLang="en-US"/>
          </a:p>
        </p:txBody>
      </p:sp>
    </p:spTree>
    <p:extLst>
      <p:ext uri="{BB962C8B-B14F-4D97-AF65-F5344CB8AC3E}">
        <p14:creationId xmlns:p14="http://schemas.microsoft.com/office/powerpoint/2010/main" val="42514107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縦書きタイトルと&#10;縦書きテキスト">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371F564-B0B0-4E64-AE3F-28E4F6B1144C}" type="datetimeFigureOut">
              <a:rPr kumimoji="1" lang="ja-JP" altLang="en-US" smtClean="0"/>
              <a:t>2021/5/12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6F6E05C-088A-4EE9-88A7-9AE84640F3FC}" type="slidenum">
              <a:rPr kumimoji="1" lang="ja-JP" altLang="en-US" smtClean="0"/>
              <a:t>‹#›</a:t>
            </a:fld>
            <a:endParaRPr kumimoji="1" lang="ja-JP" altLang="en-US"/>
          </a:p>
        </p:txBody>
      </p:sp>
    </p:spTree>
    <p:extLst>
      <p:ext uri="{BB962C8B-B14F-4D97-AF65-F5344CB8AC3E}">
        <p14:creationId xmlns:p14="http://schemas.microsoft.com/office/powerpoint/2010/main" val="17740757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371F564-B0B0-4E64-AE3F-28E4F6B1144C}" type="datetimeFigureOut">
              <a:rPr kumimoji="1" lang="ja-JP" altLang="en-US" smtClean="0"/>
              <a:t>2021/5/12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6F6E05C-088A-4EE9-88A7-9AE84640F3FC}" type="slidenum">
              <a:rPr kumimoji="1" lang="ja-JP" altLang="en-US" smtClean="0"/>
              <a:t>‹#›</a:t>
            </a:fld>
            <a:endParaRPr kumimoji="1" lang="ja-JP" altLang="en-US"/>
          </a:p>
        </p:txBody>
      </p:sp>
    </p:spTree>
    <p:extLst>
      <p:ext uri="{BB962C8B-B14F-4D97-AF65-F5344CB8AC3E}">
        <p14:creationId xmlns:p14="http://schemas.microsoft.com/office/powerpoint/2010/main" val="30588639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371F564-B0B0-4E64-AE3F-28E4F6B1144C}" type="datetimeFigureOut">
              <a:rPr kumimoji="1" lang="ja-JP" altLang="en-US" smtClean="0"/>
              <a:t>2021/5/12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6F6E05C-088A-4EE9-88A7-9AE84640F3FC}" type="slidenum">
              <a:rPr kumimoji="1" lang="ja-JP" altLang="en-US" smtClean="0"/>
              <a:t>‹#›</a:t>
            </a:fld>
            <a:endParaRPr kumimoji="1" lang="ja-JP" alt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131769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1097279" y="1845734"/>
            <a:ext cx="4937760" cy="4023360"/>
          </a:xfrm>
        </p:spPr>
        <p:txBody>
          <a:bodyPr anchor="ct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6217920" y="1845735"/>
            <a:ext cx="4937760" cy="4023360"/>
          </a:xfrm>
        </p:spPr>
        <p:txBody>
          <a:bodyPr anchor="ct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A371F564-B0B0-4E64-AE3F-28E4F6B1144C}" type="datetimeFigureOut">
              <a:rPr kumimoji="1" lang="ja-JP" altLang="en-US" smtClean="0"/>
              <a:t>2021/5/12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6F6E05C-088A-4EE9-88A7-9AE84640F3FC}" type="slidenum">
              <a:rPr kumimoji="1" lang="ja-JP" altLang="en-US" smtClean="0"/>
              <a:t>‹#›</a:t>
            </a:fld>
            <a:endParaRPr kumimoji="1" lang="ja-JP" altLang="en-US"/>
          </a:p>
        </p:txBody>
      </p:sp>
    </p:spTree>
    <p:extLst>
      <p:ext uri="{BB962C8B-B14F-4D97-AF65-F5344CB8AC3E}">
        <p14:creationId xmlns:p14="http://schemas.microsoft.com/office/powerpoint/2010/main" val="10283461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1097280" y="2582334"/>
            <a:ext cx="4937760" cy="33782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6217920" y="2582334"/>
            <a:ext cx="4937760" cy="33782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A371F564-B0B0-4E64-AE3F-28E4F6B1144C}" type="datetimeFigureOut">
              <a:rPr kumimoji="1" lang="ja-JP" altLang="en-US" smtClean="0"/>
              <a:t>2021/5/12</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46F6E05C-088A-4EE9-88A7-9AE84640F3FC}" type="slidenum">
              <a:rPr kumimoji="1" lang="ja-JP" altLang="en-US" smtClean="0"/>
              <a:t>‹#›</a:t>
            </a:fld>
            <a:endParaRPr kumimoji="1" lang="ja-JP" altLang="en-US"/>
          </a:p>
        </p:txBody>
      </p:sp>
    </p:spTree>
    <p:extLst>
      <p:ext uri="{BB962C8B-B14F-4D97-AF65-F5344CB8AC3E}">
        <p14:creationId xmlns:p14="http://schemas.microsoft.com/office/powerpoint/2010/main" val="33169370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A371F564-B0B0-4E64-AE3F-28E4F6B1144C}" type="datetimeFigureOut">
              <a:rPr kumimoji="1" lang="ja-JP" altLang="en-US" smtClean="0"/>
              <a:t>2021/5/12</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46F6E05C-088A-4EE9-88A7-9AE84640F3FC}" type="slidenum">
              <a:rPr kumimoji="1" lang="ja-JP" altLang="en-US" smtClean="0"/>
              <a:t>‹#›</a:t>
            </a:fld>
            <a:endParaRPr kumimoji="1" lang="ja-JP" altLang="en-US"/>
          </a:p>
        </p:txBody>
      </p:sp>
    </p:spTree>
    <p:extLst>
      <p:ext uri="{BB962C8B-B14F-4D97-AF65-F5344CB8AC3E}">
        <p14:creationId xmlns:p14="http://schemas.microsoft.com/office/powerpoint/2010/main" val="8601332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A371F564-B0B0-4E64-AE3F-28E4F6B1144C}" type="datetimeFigureOut">
              <a:rPr kumimoji="1" lang="ja-JP" altLang="en-US" smtClean="0"/>
              <a:t>2021/5/12</a:t>
            </a:fld>
            <a:endParaRPr kumimoji="1" lang="ja-JP" alt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kumimoji="1" lang="ja-JP" altLang="en-US"/>
          </a:p>
        </p:txBody>
      </p:sp>
      <p:sp>
        <p:nvSpPr>
          <p:cNvPr id="9" name="Slide Number Placeholder 8"/>
          <p:cNvSpPr>
            <a:spLocks noGrp="1"/>
          </p:cNvSpPr>
          <p:nvPr>
            <p:ph type="sldNum" sz="quarter" idx="12"/>
          </p:nvPr>
        </p:nvSpPr>
        <p:spPr/>
        <p:txBody>
          <a:bodyPr/>
          <a:lstStyle/>
          <a:p>
            <a:fld id="{46F6E05C-088A-4EE9-88A7-9AE84640F3FC}" type="slidenum">
              <a:rPr kumimoji="1" lang="ja-JP" altLang="en-US" smtClean="0"/>
              <a:t>‹#›</a:t>
            </a:fld>
            <a:endParaRPr kumimoji="1" lang="ja-JP" altLang="en-US"/>
          </a:p>
        </p:txBody>
      </p:sp>
    </p:spTree>
    <p:extLst>
      <p:ext uri="{BB962C8B-B14F-4D97-AF65-F5344CB8AC3E}">
        <p14:creationId xmlns:p14="http://schemas.microsoft.com/office/powerpoint/2010/main" val="42098004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コンテンツ">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ja-JP" altLang="en-US"/>
              <a:t>マスター タイトルの書式設定</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A371F564-B0B0-4E64-AE3F-28E4F6B1144C}" type="datetimeFigureOut">
              <a:rPr kumimoji="1" lang="ja-JP" altLang="en-US" smtClean="0"/>
              <a:t>2021/5/12</a:t>
            </a:fld>
            <a:endParaRPr kumimoji="1" lang="ja-JP" alt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kumimoji="1" lang="ja-JP" alt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6F6E05C-088A-4EE9-88A7-9AE84640F3FC}" type="slidenum">
              <a:rPr kumimoji="1" lang="ja-JP" altLang="en-US" smtClean="0"/>
              <a:t>‹#›</a:t>
            </a:fld>
            <a:endParaRPr kumimoji="1" lang="ja-JP" altLang="en-US"/>
          </a:p>
        </p:txBody>
      </p:sp>
    </p:spTree>
    <p:extLst>
      <p:ext uri="{BB962C8B-B14F-4D97-AF65-F5344CB8AC3E}">
        <p14:creationId xmlns:p14="http://schemas.microsoft.com/office/powerpoint/2010/main" val="18553663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371F564-B0B0-4E64-AE3F-28E4F6B1144C}" type="datetimeFigureOut">
              <a:rPr kumimoji="1" lang="ja-JP" altLang="en-US" smtClean="0"/>
              <a:t>2021/5/12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6F6E05C-088A-4EE9-88A7-9AE84640F3FC}" type="slidenum">
              <a:rPr kumimoji="1" lang="ja-JP" altLang="en-US" smtClean="0"/>
              <a:t>‹#›</a:t>
            </a:fld>
            <a:endParaRPr kumimoji="1" lang="ja-JP" altLang="en-US"/>
          </a:p>
        </p:txBody>
      </p:sp>
    </p:spTree>
    <p:extLst>
      <p:ext uri="{BB962C8B-B14F-4D97-AF65-F5344CB8AC3E}">
        <p14:creationId xmlns:p14="http://schemas.microsoft.com/office/powerpoint/2010/main" val="26954906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a:solidFill>
            <a:schemeClr val="accent1"/>
          </a:solidFill>
        </p:spPr>
        <p:txBody>
          <a:bodyPr vert="horz" lIns="91440" tIns="45720" rIns="91440" bIns="45720" rtlCol="0" anchor="b">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A371F564-B0B0-4E64-AE3F-28E4F6B1144C}" type="datetimeFigureOut">
              <a:rPr kumimoji="1" lang="ja-JP" altLang="en-US" smtClean="0"/>
              <a:t>2021/5/12</a:t>
            </a:fld>
            <a:endParaRPr kumimoji="1" lang="ja-JP" alt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kumimoji="1" lang="ja-JP" alt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6F6E05C-088A-4EE9-88A7-9AE84640F3FC}" type="slidenum">
              <a:rPr kumimoji="1" lang="ja-JP" altLang="en-US" smtClean="0"/>
              <a:t>‹#›</a:t>
            </a:fld>
            <a:endParaRPr kumimoji="1" lang="ja-JP" alt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3882895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85000"/>
        </a:lnSpc>
        <a:spcBef>
          <a:spcPct val="0"/>
        </a:spcBef>
        <a:buNone/>
        <a:defRPr kumimoji="1" sz="4800" kern="1200" spc="-50" baseline="0">
          <a:solidFill>
            <a:schemeClr val="bg1"/>
          </a:solidFill>
          <a:latin typeface="HG丸ｺﾞｼｯｸM-PRO" panose="020F0600000000000000" pitchFamily="50" charset="-128"/>
          <a:ea typeface="HG丸ｺﾞｼｯｸM-PRO" panose="020F0600000000000000" pitchFamily="50" charset="-128"/>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HG丸ｺﾞｼｯｸM-PRO" panose="020F0600000000000000" pitchFamily="50" charset="-128"/>
          <a:ea typeface="HG丸ｺﾞｼｯｸM-PRO" panose="020F0600000000000000" pitchFamily="50" charset="-128"/>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75000"/>
              <a:lumOff val="25000"/>
            </a:schemeClr>
          </a:solidFill>
          <a:latin typeface="HG丸ｺﾞｼｯｸM-PRO" panose="020F0600000000000000" pitchFamily="50" charset="-128"/>
          <a:ea typeface="HG丸ｺﾞｼｯｸM-PRO" panose="020F0600000000000000" pitchFamily="50" charset="-128"/>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HG丸ｺﾞｼｯｸM-PRO" panose="020F0600000000000000" pitchFamily="50" charset="-128"/>
          <a:ea typeface="HG丸ｺﾞｼｯｸM-PRO" panose="020F0600000000000000" pitchFamily="50" charset="-128"/>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HG丸ｺﾞｼｯｸM-PRO" panose="020F0600000000000000" pitchFamily="50" charset="-128"/>
          <a:ea typeface="HG丸ｺﾞｼｯｸM-PRO" panose="020F0600000000000000" pitchFamily="50" charset="-128"/>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HG丸ｺﾞｼｯｸM-PRO" panose="020F0600000000000000" pitchFamily="50" charset="-128"/>
          <a:ea typeface="HG丸ｺﾞｼｯｸM-PRO" panose="020F0600000000000000" pitchFamily="50" charset="-128"/>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9000" b="-9000"/>
          </a:stretch>
        </a:blipFill>
        <a:effectLst/>
      </p:bgPr>
    </p:bg>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1D18AE4F-9D80-4FBB-9411-E0D487A6550F}"/>
              </a:ext>
            </a:extLst>
          </p:cNvPr>
          <p:cNvSpPr>
            <a:spLocks noGrp="1"/>
          </p:cNvSpPr>
          <p:nvPr>
            <p:ph type="ctrTitle"/>
          </p:nvPr>
        </p:nvSpPr>
        <p:spPr/>
        <p:txBody>
          <a:bodyPr/>
          <a:lstStyle/>
          <a:p>
            <a:r>
              <a:rPr lang="ja-JP" altLang="en-US" dirty="0"/>
              <a:t>優待旅行のご案内</a:t>
            </a:r>
          </a:p>
        </p:txBody>
      </p:sp>
      <p:sp>
        <p:nvSpPr>
          <p:cNvPr id="5" name="字幕 4">
            <a:extLst>
              <a:ext uri="{FF2B5EF4-FFF2-40B4-BE49-F238E27FC236}">
                <a16:creationId xmlns:a16="http://schemas.microsoft.com/office/drawing/2014/main" id="{ECA784D0-1C9A-4D8B-9641-35D5C4D33A32}"/>
              </a:ext>
            </a:extLst>
          </p:cNvPr>
          <p:cNvSpPr>
            <a:spLocks noGrp="1"/>
          </p:cNvSpPr>
          <p:nvPr>
            <p:ph type="subTitle" idx="1"/>
          </p:nvPr>
        </p:nvSpPr>
        <p:spPr/>
        <p:txBody>
          <a:bodyPr/>
          <a:lstStyle/>
          <a:p>
            <a:r>
              <a:rPr lang="ja-JP" altLang="en-US" dirty="0"/>
              <a:t>市民トラベル株式会社</a:t>
            </a:r>
          </a:p>
        </p:txBody>
      </p:sp>
    </p:spTree>
    <p:extLst>
      <p:ext uri="{BB962C8B-B14F-4D97-AF65-F5344CB8AC3E}">
        <p14:creationId xmlns:p14="http://schemas.microsoft.com/office/powerpoint/2010/main" val="4197181404"/>
      </p:ext>
    </p:extLst>
  </p:cSld>
  <p:clrMapOvr>
    <a:masterClrMapping/>
  </p:clrMapOvr>
  <mc:AlternateContent xmlns:mc="http://schemas.openxmlformats.org/markup-compatibility/2006" xmlns:p14="http://schemas.microsoft.com/office/powerpoint/2010/main">
    <mc:Choice Requires="p14">
      <p:transition spd="slow" p14:dur="3000">
        <p14:reveal/>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DB7BD1B-7D58-4E25-BE09-312CE87B1417}"/>
              </a:ext>
            </a:extLst>
          </p:cNvPr>
          <p:cNvSpPr>
            <a:spLocks noGrp="1"/>
          </p:cNvSpPr>
          <p:nvPr>
            <p:ph type="title"/>
          </p:nvPr>
        </p:nvSpPr>
        <p:spPr/>
        <p:txBody>
          <a:bodyPr/>
          <a:lstStyle/>
          <a:p>
            <a:r>
              <a:rPr kumimoji="1" lang="ja-JP" altLang="en-US" dirty="0"/>
              <a:t>価格表</a:t>
            </a:r>
          </a:p>
        </p:txBody>
      </p:sp>
      <p:graphicFrame>
        <p:nvGraphicFramePr>
          <p:cNvPr id="3" name="表 2">
            <a:extLst>
              <a:ext uri="{FF2B5EF4-FFF2-40B4-BE49-F238E27FC236}">
                <a16:creationId xmlns:a16="http://schemas.microsoft.com/office/drawing/2014/main" id="{31FD13C1-60F8-4244-A302-8267AC57448E}"/>
              </a:ext>
            </a:extLst>
          </p:cNvPr>
          <p:cNvGraphicFramePr>
            <a:graphicFrameLocks noGrp="1"/>
          </p:cNvGraphicFramePr>
          <p:nvPr>
            <p:extLst>
              <p:ext uri="{D42A27DB-BD31-4B8C-83A1-F6EECF244321}">
                <p14:modId xmlns:p14="http://schemas.microsoft.com/office/powerpoint/2010/main" val="279231522"/>
              </p:ext>
            </p:extLst>
          </p:nvPr>
        </p:nvGraphicFramePr>
        <p:xfrm>
          <a:off x="1097280" y="2347662"/>
          <a:ext cx="8356600" cy="3060000"/>
        </p:xfrm>
        <a:graphic>
          <a:graphicData uri="http://schemas.openxmlformats.org/drawingml/2006/table">
            <a:tbl>
              <a:tblPr>
                <a:tableStyleId>{69CF1AB2-1976-4502-BF36-3FF5EA218861}</a:tableStyleId>
              </a:tblPr>
              <a:tblGrid>
                <a:gridCol w="1955800">
                  <a:extLst>
                    <a:ext uri="{9D8B030D-6E8A-4147-A177-3AD203B41FA5}">
                      <a16:colId xmlns:a16="http://schemas.microsoft.com/office/drawing/2014/main" val="3575379648"/>
                    </a:ext>
                  </a:extLst>
                </a:gridCol>
                <a:gridCol w="1600200">
                  <a:extLst>
                    <a:ext uri="{9D8B030D-6E8A-4147-A177-3AD203B41FA5}">
                      <a16:colId xmlns:a16="http://schemas.microsoft.com/office/drawing/2014/main" val="2598502685"/>
                    </a:ext>
                  </a:extLst>
                </a:gridCol>
                <a:gridCol w="1600200">
                  <a:extLst>
                    <a:ext uri="{9D8B030D-6E8A-4147-A177-3AD203B41FA5}">
                      <a16:colId xmlns:a16="http://schemas.microsoft.com/office/drawing/2014/main" val="2724152835"/>
                    </a:ext>
                  </a:extLst>
                </a:gridCol>
                <a:gridCol w="1600200">
                  <a:extLst>
                    <a:ext uri="{9D8B030D-6E8A-4147-A177-3AD203B41FA5}">
                      <a16:colId xmlns:a16="http://schemas.microsoft.com/office/drawing/2014/main" val="2474885549"/>
                    </a:ext>
                  </a:extLst>
                </a:gridCol>
                <a:gridCol w="1600200">
                  <a:extLst>
                    <a:ext uri="{9D8B030D-6E8A-4147-A177-3AD203B41FA5}">
                      <a16:colId xmlns:a16="http://schemas.microsoft.com/office/drawing/2014/main" val="876888885"/>
                    </a:ext>
                  </a:extLst>
                </a:gridCol>
              </a:tblGrid>
              <a:tr h="340000">
                <a:tc>
                  <a:txBody>
                    <a:bodyPr/>
                    <a:lstStyle/>
                    <a:p>
                      <a:pPr algn="ctr" fontAlgn="ctr"/>
                      <a:r>
                        <a:rPr lang="ja-JP" altLang="en-US" sz="2000" u="none" strike="noStrike">
                          <a:effectLst/>
                          <a:latin typeface="+mj-ea"/>
                          <a:ea typeface="+mj-ea"/>
                        </a:rPr>
                        <a:t>　</a:t>
                      </a:r>
                      <a:endParaRPr lang="ja-JP" altLang="en-US" sz="2000" b="0" i="0" u="none" strike="noStrike">
                        <a:solidFill>
                          <a:srgbClr val="000000"/>
                        </a:solidFill>
                        <a:effectLst/>
                        <a:latin typeface="+mj-ea"/>
                        <a:ea typeface="+mj-ea"/>
                      </a:endParaRPr>
                    </a:p>
                  </a:txBody>
                  <a:tcPr marL="7620" marR="7620" marT="7620" marB="0" anchor="ctr"/>
                </a:tc>
                <a:tc>
                  <a:txBody>
                    <a:bodyPr/>
                    <a:lstStyle/>
                    <a:p>
                      <a:pPr algn="ctr" fontAlgn="ctr"/>
                      <a:r>
                        <a:rPr lang="en-US" altLang="ja-JP" sz="2000" u="none" strike="noStrike" dirty="0">
                          <a:effectLst/>
                          <a:latin typeface="+mj-ea"/>
                          <a:ea typeface="+mj-ea"/>
                        </a:rPr>
                        <a:t>10/6</a:t>
                      </a:r>
                      <a:r>
                        <a:rPr lang="ja-JP" altLang="en-US" sz="2000" u="none" strike="noStrike" dirty="0">
                          <a:effectLst/>
                          <a:latin typeface="+mj-ea"/>
                          <a:ea typeface="+mj-ea"/>
                        </a:rPr>
                        <a:t>　</a:t>
                      </a:r>
                      <a:r>
                        <a:rPr lang="en-US" altLang="ja-JP" sz="2000" u="none" strike="noStrike" dirty="0">
                          <a:effectLst/>
                          <a:latin typeface="+mj-ea"/>
                          <a:ea typeface="+mj-ea"/>
                        </a:rPr>
                        <a:t>10/7</a:t>
                      </a:r>
                      <a:endParaRPr lang="en-US" altLang="ja-JP" sz="2000" b="0" i="0" u="none" strike="noStrike" dirty="0">
                        <a:solidFill>
                          <a:srgbClr val="000000"/>
                        </a:solidFill>
                        <a:effectLst/>
                        <a:latin typeface="+mj-ea"/>
                        <a:ea typeface="+mj-ea"/>
                      </a:endParaRPr>
                    </a:p>
                  </a:txBody>
                  <a:tcPr marL="7620" marR="7620" marT="7620" marB="0" anchor="ctr"/>
                </a:tc>
                <a:tc>
                  <a:txBody>
                    <a:bodyPr/>
                    <a:lstStyle/>
                    <a:p>
                      <a:pPr algn="ctr" fontAlgn="ctr"/>
                      <a:r>
                        <a:rPr lang="en-US" altLang="ja-JP" sz="2000" u="none" strike="noStrike">
                          <a:effectLst/>
                          <a:latin typeface="+mj-ea"/>
                          <a:ea typeface="+mj-ea"/>
                        </a:rPr>
                        <a:t>10/10</a:t>
                      </a:r>
                      <a:r>
                        <a:rPr lang="ja-JP" altLang="en-US" sz="2000" u="none" strike="noStrike">
                          <a:effectLst/>
                          <a:latin typeface="+mj-ea"/>
                          <a:ea typeface="+mj-ea"/>
                        </a:rPr>
                        <a:t>　</a:t>
                      </a:r>
                      <a:r>
                        <a:rPr lang="en-US" altLang="ja-JP" sz="2000" u="none" strike="noStrike">
                          <a:effectLst/>
                          <a:latin typeface="+mj-ea"/>
                          <a:ea typeface="+mj-ea"/>
                        </a:rPr>
                        <a:t>10/12</a:t>
                      </a:r>
                      <a:endParaRPr lang="en-US" altLang="ja-JP" sz="2000" b="0" i="0" u="none" strike="noStrike">
                        <a:solidFill>
                          <a:srgbClr val="000000"/>
                        </a:solidFill>
                        <a:effectLst/>
                        <a:latin typeface="+mj-ea"/>
                        <a:ea typeface="+mj-ea"/>
                      </a:endParaRPr>
                    </a:p>
                  </a:txBody>
                  <a:tcPr marL="7620" marR="7620" marT="7620" marB="0" anchor="ctr"/>
                </a:tc>
                <a:tc>
                  <a:txBody>
                    <a:bodyPr/>
                    <a:lstStyle/>
                    <a:p>
                      <a:pPr algn="ctr" fontAlgn="ctr"/>
                      <a:r>
                        <a:rPr lang="en-US" altLang="ja-JP" sz="2000" u="none" strike="noStrike">
                          <a:effectLst/>
                          <a:latin typeface="+mj-ea"/>
                          <a:ea typeface="+mj-ea"/>
                        </a:rPr>
                        <a:t>12/29</a:t>
                      </a:r>
                      <a:endParaRPr lang="en-US" altLang="ja-JP" sz="2000" b="0" i="0" u="none" strike="noStrike">
                        <a:solidFill>
                          <a:srgbClr val="000000"/>
                        </a:solidFill>
                        <a:effectLst/>
                        <a:latin typeface="+mj-ea"/>
                        <a:ea typeface="+mj-ea"/>
                      </a:endParaRPr>
                    </a:p>
                  </a:txBody>
                  <a:tcPr marL="7620" marR="7620" marT="7620" marB="0" anchor="ctr"/>
                </a:tc>
                <a:tc>
                  <a:txBody>
                    <a:bodyPr/>
                    <a:lstStyle/>
                    <a:p>
                      <a:pPr algn="ctr" fontAlgn="ctr"/>
                      <a:r>
                        <a:rPr lang="en-US" altLang="ja-JP" sz="2000" u="none" strike="noStrike">
                          <a:effectLst/>
                          <a:latin typeface="+mj-ea"/>
                          <a:ea typeface="+mj-ea"/>
                        </a:rPr>
                        <a:t>12/31</a:t>
                      </a:r>
                      <a:endParaRPr lang="en-US" altLang="ja-JP" sz="2000" b="0" i="0" u="none" strike="noStrike">
                        <a:solidFill>
                          <a:srgbClr val="000000"/>
                        </a:solidFill>
                        <a:effectLst/>
                        <a:latin typeface="+mj-ea"/>
                        <a:ea typeface="+mj-ea"/>
                      </a:endParaRPr>
                    </a:p>
                  </a:txBody>
                  <a:tcPr marL="7620" marR="7620" marT="7620" marB="0" anchor="ctr"/>
                </a:tc>
                <a:extLst>
                  <a:ext uri="{0D108BD9-81ED-4DB2-BD59-A6C34878D82A}">
                    <a16:rowId xmlns:a16="http://schemas.microsoft.com/office/drawing/2014/main" val="3759182242"/>
                  </a:ext>
                </a:extLst>
              </a:tr>
              <a:tr h="340000">
                <a:tc gridSpan="5">
                  <a:txBody>
                    <a:bodyPr/>
                    <a:lstStyle/>
                    <a:p>
                      <a:pPr algn="ctr" fontAlgn="ctr"/>
                      <a:r>
                        <a:rPr lang="ja-JP" altLang="en-US" sz="2000" u="none" strike="noStrike">
                          <a:effectLst/>
                          <a:latin typeface="+mj-ea"/>
                          <a:ea typeface="+mj-ea"/>
                        </a:rPr>
                        <a:t>ビーチリゾート万座</a:t>
                      </a:r>
                      <a:endParaRPr lang="ja-JP" altLang="en-US" sz="2000" b="0" i="0" u="none" strike="noStrike">
                        <a:solidFill>
                          <a:srgbClr val="000000"/>
                        </a:solidFill>
                        <a:effectLst/>
                        <a:latin typeface="+mj-ea"/>
                        <a:ea typeface="+mj-ea"/>
                      </a:endParaRPr>
                    </a:p>
                  </a:txBody>
                  <a:tcPr marL="7620" marR="7620" marT="7620" marB="0" anchor="ct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47608168"/>
                  </a:ext>
                </a:extLst>
              </a:tr>
              <a:tr h="340000">
                <a:tc>
                  <a:txBody>
                    <a:bodyPr/>
                    <a:lstStyle/>
                    <a:p>
                      <a:pPr algn="ctr" fontAlgn="ctr"/>
                      <a:r>
                        <a:rPr lang="en-US" altLang="ja-JP" sz="2000" u="none" strike="noStrike">
                          <a:effectLst/>
                          <a:latin typeface="+mj-ea"/>
                          <a:ea typeface="+mj-ea"/>
                        </a:rPr>
                        <a:t>4</a:t>
                      </a:r>
                      <a:r>
                        <a:rPr lang="ja-JP" altLang="en-US" sz="2000" u="none" strike="noStrike">
                          <a:effectLst/>
                          <a:latin typeface="+mj-ea"/>
                          <a:ea typeface="+mj-ea"/>
                        </a:rPr>
                        <a:t>名</a:t>
                      </a:r>
                      <a:r>
                        <a:rPr lang="en-US" altLang="ja-JP" sz="2000" u="none" strike="noStrike">
                          <a:effectLst/>
                          <a:latin typeface="+mj-ea"/>
                          <a:ea typeface="+mj-ea"/>
                        </a:rPr>
                        <a:t>1</a:t>
                      </a:r>
                      <a:r>
                        <a:rPr lang="ja-JP" altLang="en-US" sz="2000" u="none" strike="noStrike">
                          <a:effectLst/>
                          <a:latin typeface="+mj-ea"/>
                          <a:ea typeface="+mj-ea"/>
                        </a:rPr>
                        <a:t>室</a:t>
                      </a:r>
                      <a:endParaRPr lang="ja-JP" altLang="en-US" sz="2000" b="0" i="0" u="none" strike="noStrike">
                        <a:solidFill>
                          <a:srgbClr val="000000"/>
                        </a:solidFill>
                        <a:effectLst/>
                        <a:latin typeface="+mj-ea"/>
                        <a:ea typeface="+mj-ea"/>
                      </a:endParaRPr>
                    </a:p>
                  </a:txBody>
                  <a:tcPr marL="7620" marR="7620" marT="7620" marB="0" anchor="ctr"/>
                </a:tc>
                <a:tc>
                  <a:txBody>
                    <a:bodyPr/>
                    <a:lstStyle/>
                    <a:p>
                      <a:pPr algn="r" fontAlgn="ctr"/>
                      <a:r>
                        <a:rPr lang="en-US" altLang="ja-JP" sz="2000" u="none" strike="noStrike" dirty="0">
                          <a:effectLst/>
                          <a:latin typeface="+mj-ea"/>
                          <a:ea typeface="+mj-ea"/>
                        </a:rPr>
                        <a:t>52,400</a:t>
                      </a:r>
                      <a:endParaRPr lang="en-US" altLang="ja-JP" sz="2000" b="0" i="0" u="none" strike="noStrike" dirty="0">
                        <a:solidFill>
                          <a:srgbClr val="000000"/>
                        </a:solidFill>
                        <a:effectLst/>
                        <a:latin typeface="+mj-ea"/>
                        <a:ea typeface="+mj-ea"/>
                      </a:endParaRPr>
                    </a:p>
                  </a:txBody>
                  <a:tcPr marL="7620" marR="7620" marT="7620" marB="0" anchor="ctr"/>
                </a:tc>
                <a:tc>
                  <a:txBody>
                    <a:bodyPr/>
                    <a:lstStyle/>
                    <a:p>
                      <a:pPr algn="r" fontAlgn="ctr"/>
                      <a:r>
                        <a:rPr lang="en-US" altLang="ja-JP" sz="2000" u="none" strike="noStrike" dirty="0">
                          <a:effectLst/>
                          <a:latin typeface="+mj-ea"/>
                          <a:ea typeface="+mj-ea"/>
                        </a:rPr>
                        <a:t>54,900</a:t>
                      </a:r>
                      <a:endParaRPr lang="en-US" altLang="ja-JP" sz="2000" b="0" i="0" u="none" strike="noStrike" dirty="0">
                        <a:solidFill>
                          <a:srgbClr val="000000"/>
                        </a:solidFill>
                        <a:effectLst/>
                        <a:latin typeface="+mj-ea"/>
                        <a:ea typeface="+mj-ea"/>
                      </a:endParaRPr>
                    </a:p>
                  </a:txBody>
                  <a:tcPr marL="7620" marR="7620" marT="7620" marB="0" anchor="ctr"/>
                </a:tc>
                <a:tc>
                  <a:txBody>
                    <a:bodyPr/>
                    <a:lstStyle/>
                    <a:p>
                      <a:pPr algn="r" fontAlgn="ctr"/>
                      <a:r>
                        <a:rPr lang="en-US" altLang="ja-JP" sz="2000" u="none" strike="noStrike" dirty="0">
                          <a:effectLst/>
                          <a:latin typeface="+mj-ea"/>
                          <a:ea typeface="+mj-ea"/>
                        </a:rPr>
                        <a:t>57,300</a:t>
                      </a:r>
                      <a:endParaRPr lang="en-US" altLang="ja-JP" sz="2000" b="0" i="0" u="none" strike="noStrike" dirty="0">
                        <a:solidFill>
                          <a:srgbClr val="000000"/>
                        </a:solidFill>
                        <a:effectLst/>
                        <a:latin typeface="+mj-ea"/>
                        <a:ea typeface="+mj-ea"/>
                      </a:endParaRPr>
                    </a:p>
                  </a:txBody>
                  <a:tcPr marL="7620" marR="7620" marT="7620" marB="0" anchor="ctr"/>
                </a:tc>
                <a:tc>
                  <a:txBody>
                    <a:bodyPr/>
                    <a:lstStyle/>
                    <a:p>
                      <a:pPr algn="r" fontAlgn="ctr"/>
                      <a:r>
                        <a:rPr lang="en-US" altLang="ja-JP" sz="2000" u="none" strike="noStrike">
                          <a:effectLst/>
                          <a:latin typeface="+mj-ea"/>
                          <a:ea typeface="+mj-ea"/>
                        </a:rPr>
                        <a:t>63,500</a:t>
                      </a:r>
                      <a:endParaRPr lang="en-US" altLang="ja-JP" sz="2000" b="0" i="0" u="none" strike="noStrike">
                        <a:solidFill>
                          <a:srgbClr val="000000"/>
                        </a:solidFill>
                        <a:effectLst/>
                        <a:latin typeface="+mj-ea"/>
                        <a:ea typeface="+mj-ea"/>
                      </a:endParaRPr>
                    </a:p>
                  </a:txBody>
                  <a:tcPr marL="7620" marR="7620" marT="7620" marB="0" anchor="ctr"/>
                </a:tc>
                <a:extLst>
                  <a:ext uri="{0D108BD9-81ED-4DB2-BD59-A6C34878D82A}">
                    <a16:rowId xmlns:a16="http://schemas.microsoft.com/office/drawing/2014/main" val="4024475100"/>
                  </a:ext>
                </a:extLst>
              </a:tr>
              <a:tr h="340000">
                <a:tc>
                  <a:txBody>
                    <a:bodyPr/>
                    <a:lstStyle/>
                    <a:p>
                      <a:pPr algn="ctr" fontAlgn="ctr"/>
                      <a:r>
                        <a:rPr lang="en-US" altLang="ja-JP" sz="2000" u="none" strike="noStrike">
                          <a:effectLst/>
                          <a:latin typeface="+mj-ea"/>
                          <a:ea typeface="+mj-ea"/>
                        </a:rPr>
                        <a:t>3</a:t>
                      </a:r>
                      <a:r>
                        <a:rPr lang="ja-JP" altLang="en-US" sz="2000" u="none" strike="noStrike">
                          <a:effectLst/>
                          <a:latin typeface="+mj-ea"/>
                          <a:ea typeface="+mj-ea"/>
                        </a:rPr>
                        <a:t>名</a:t>
                      </a:r>
                      <a:r>
                        <a:rPr lang="en-US" altLang="ja-JP" sz="2000" u="none" strike="noStrike">
                          <a:effectLst/>
                          <a:latin typeface="+mj-ea"/>
                          <a:ea typeface="+mj-ea"/>
                        </a:rPr>
                        <a:t>1</a:t>
                      </a:r>
                      <a:r>
                        <a:rPr lang="ja-JP" altLang="en-US" sz="2000" u="none" strike="noStrike">
                          <a:effectLst/>
                          <a:latin typeface="+mj-ea"/>
                          <a:ea typeface="+mj-ea"/>
                        </a:rPr>
                        <a:t>室</a:t>
                      </a:r>
                      <a:endParaRPr lang="ja-JP" altLang="en-US" sz="2000" b="0" i="0" u="none" strike="noStrike">
                        <a:solidFill>
                          <a:srgbClr val="000000"/>
                        </a:solidFill>
                        <a:effectLst/>
                        <a:latin typeface="+mj-ea"/>
                        <a:ea typeface="+mj-ea"/>
                      </a:endParaRPr>
                    </a:p>
                  </a:txBody>
                  <a:tcPr marL="7620" marR="7620" marT="7620" marB="0" anchor="ctr"/>
                </a:tc>
                <a:tc>
                  <a:txBody>
                    <a:bodyPr/>
                    <a:lstStyle/>
                    <a:p>
                      <a:pPr algn="r" fontAlgn="ctr"/>
                      <a:r>
                        <a:rPr lang="en-US" altLang="ja-JP" sz="2000" u="none" strike="noStrike">
                          <a:effectLst/>
                          <a:latin typeface="+mj-ea"/>
                          <a:ea typeface="+mj-ea"/>
                        </a:rPr>
                        <a:t>54,900</a:t>
                      </a:r>
                      <a:endParaRPr lang="en-US" altLang="ja-JP" sz="2000" b="0" i="0" u="none" strike="noStrike">
                        <a:solidFill>
                          <a:srgbClr val="000000"/>
                        </a:solidFill>
                        <a:effectLst/>
                        <a:latin typeface="+mj-ea"/>
                        <a:ea typeface="+mj-ea"/>
                      </a:endParaRPr>
                    </a:p>
                  </a:txBody>
                  <a:tcPr marL="7620" marR="7620" marT="7620" marB="0" anchor="ctr"/>
                </a:tc>
                <a:tc>
                  <a:txBody>
                    <a:bodyPr/>
                    <a:lstStyle/>
                    <a:p>
                      <a:pPr algn="r" fontAlgn="ctr"/>
                      <a:r>
                        <a:rPr lang="en-US" altLang="ja-JP" sz="2000" u="none" strike="noStrike" dirty="0">
                          <a:effectLst/>
                          <a:latin typeface="+mj-ea"/>
                          <a:ea typeface="+mj-ea"/>
                        </a:rPr>
                        <a:t>57,300</a:t>
                      </a:r>
                      <a:endParaRPr lang="en-US" altLang="ja-JP" sz="2000" b="0" i="0" u="none" strike="noStrike" dirty="0">
                        <a:solidFill>
                          <a:srgbClr val="000000"/>
                        </a:solidFill>
                        <a:effectLst/>
                        <a:latin typeface="+mj-ea"/>
                        <a:ea typeface="+mj-ea"/>
                      </a:endParaRPr>
                    </a:p>
                  </a:txBody>
                  <a:tcPr marL="7620" marR="7620" marT="7620" marB="0" anchor="ctr"/>
                </a:tc>
                <a:tc>
                  <a:txBody>
                    <a:bodyPr/>
                    <a:lstStyle/>
                    <a:p>
                      <a:pPr algn="r" fontAlgn="ctr"/>
                      <a:r>
                        <a:rPr lang="en-US" altLang="ja-JP" sz="2000" u="none" strike="noStrike" dirty="0">
                          <a:effectLst/>
                          <a:latin typeface="+mj-ea"/>
                          <a:ea typeface="+mj-ea"/>
                        </a:rPr>
                        <a:t>59,800</a:t>
                      </a:r>
                      <a:endParaRPr lang="en-US" altLang="ja-JP" sz="2000" b="0" i="0" u="none" strike="noStrike" dirty="0">
                        <a:solidFill>
                          <a:srgbClr val="000000"/>
                        </a:solidFill>
                        <a:effectLst/>
                        <a:latin typeface="+mj-ea"/>
                        <a:ea typeface="+mj-ea"/>
                      </a:endParaRPr>
                    </a:p>
                  </a:txBody>
                  <a:tcPr marL="7620" marR="7620" marT="7620" marB="0" anchor="ctr"/>
                </a:tc>
                <a:tc>
                  <a:txBody>
                    <a:bodyPr/>
                    <a:lstStyle/>
                    <a:p>
                      <a:pPr algn="r" fontAlgn="ctr"/>
                      <a:r>
                        <a:rPr lang="en-US" altLang="ja-JP" sz="2000" u="none" strike="noStrike" dirty="0">
                          <a:effectLst/>
                          <a:latin typeface="+mj-ea"/>
                          <a:ea typeface="+mj-ea"/>
                        </a:rPr>
                        <a:t>66,900</a:t>
                      </a:r>
                      <a:endParaRPr lang="en-US" altLang="ja-JP" sz="2000" b="0" i="0" u="none" strike="noStrike" dirty="0">
                        <a:solidFill>
                          <a:srgbClr val="000000"/>
                        </a:solidFill>
                        <a:effectLst/>
                        <a:latin typeface="+mj-ea"/>
                        <a:ea typeface="+mj-ea"/>
                      </a:endParaRPr>
                    </a:p>
                  </a:txBody>
                  <a:tcPr marL="7620" marR="7620" marT="7620" marB="0" anchor="ctr"/>
                </a:tc>
                <a:extLst>
                  <a:ext uri="{0D108BD9-81ED-4DB2-BD59-A6C34878D82A}">
                    <a16:rowId xmlns:a16="http://schemas.microsoft.com/office/drawing/2014/main" val="304264515"/>
                  </a:ext>
                </a:extLst>
              </a:tr>
              <a:tr h="340000">
                <a:tc>
                  <a:txBody>
                    <a:bodyPr/>
                    <a:lstStyle/>
                    <a:p>
                      <a:pPr algn="ctr" fontAlgn="ctr"/>
                      <a:r>
                        <a:rPr lang="en-US" altLang="ja-JP" sz="2000" u="none" strike="noStrike">
                          <a:effectLst/>
                          <a:latin typeface="+mj-ea"/>
                          <a:ea typeface="+mj-ea"/>
                        </a:rPr>
                        <a:t>2</a:t>
                      </a:r>
                      <a:r>
                        <a:rPr lang="ja-JP" altLang="en-US" sz="2000" u="none" strike="noStrike">
                          <a:effectLst/>
                          <a:latin typeface="+mj-ea"/>
                          <a:ea typeface="+mj-ea"/>
                        </a:rPr>
                        <a:t>名</a:t>
                      </a:r>
                      <a:r>
                        <a:rPr lang="en-US" altLang="ja-JP" sz="2000" u="none" strike="noStrike">
                          <a:effectLst/>
                          <a:latin typeface="+mj-ea"/>
                          <a:ea typeface="+mj-ea"/>
                        </a:rPr>
                        <a:t>1</a:t>
                      </a:r>
                      <a:r>
                        <a:rPr lang="ja-JP" altLang="en-US" sz="2000" u="none" strike="noStrike">
                          <a:effectLst/>
                          <a:latin typeface="+mj-ea"/>
                          <a:ea typeface="+mj-ea"/>
                        </a:rPr>
                        <a:t>室</a:t>
                      </a:r>
                      <a:endParaRPr lang="ja-JP" altLang="en-US" sz="2000" b="0" i="0" u="none" strike="noStrike">
                        <a:solidFill>
                          <a:srgbClr val="000000"/>
                        </a:solidFill>
                        <a:effectLst/>
                        <a:latin typeface="+mj-ea"/>
                        <a:ea typeface="+mj-ea"/>
                      </a:endParaRPr>
                    </a:p>
                  </a:txBody>
                  <a:tcPr marL="7620" marR="7620" marT="7620" marB="0" anchor="ctr"/>
                </a:tc>
                <a:tc>
                  <a:txBody>
                    <a:bodyPr/>
                    <a:lstStyle/>
                    <a:p>
                      <a:pPr algn="r" fontAlgn="ctr"/>
                      <a:r>
                        <a:rPr lang="en-US" altLang="ja-JP" sz="2000" u="none" strike="noStrike">
                          <a:effectLst/>
                          <a:latin typeface="+mj-ea"/>
                          <a:ea typeface="+mj-ea"/>
                        </a:rPr>
                        <a:t>57,300</a:t>
                      </a:r>
                      <a:endParaRPr lang="en-US" altLang="ja-JP" sz="2000" b="0" i="0" u="none" strike="noStrike">
                        <a:solidFill>
                          <a:srgbClr val="000000"/>
                        </a:solidFill>
                        <a:effectLst/>
                        <a:latin typeface="+mj-ea"/>
                        <a:ea typeface="+mj-ea"/>
                      </a:endParaRPr>
                    </a:p>
                  </a:txBody>
                  <a:tcPr marL="7620" marR="7620" marT="7620" marB="0" anchor="ctr"/>
                </a:tc>
                <a:tc>
                  <a:txBody>
                    <a:bodyPr/>
                    <a:lstStyle/>
                    <a:p>
                      <a:pPr algn="r" fontAlgn="ctr"/>
                      <a:r>
                        <a:rPr lang="en-US" altLang="ja-JP" sz="2000" u="none" strike="noStrike">
                          <a:effectLst/>
                          <a:latin typeface="+mj-ea"/>
                          <a:ea typeface="+mj-ea"/>
                        </a:rPr>
                        <a:t>59,800</a:t>
                      </a:r>
                      <a:endParaRPr lang="en-US" altLang="ja-JP" sz="2000" b="0" i="0" u="none" strike="noStrike">
                        <a:solidFill>
                          <a:srgbClr val="000000"/>
                        </a:solidFill>
                        <a:effectLst/>
                        <a:latin typeface="+mj-ea"/>
                        <a:ea typeface="+mj-ea"/>
                      </a:endParaRPr>
                    </a:p>
                  </a:txBody>
                  <a:tcPr marL="7620" marR="7620" marT="7620" marB="0" anchor="ctr"/>
                </a:tc>
                <a:tc>
                  <a:txBody>
                    <a:bodyPr/>
                    <a:lstStyle/>
                    <a:p>
                      <a:pPr algn="r" fontAlgn="ctr"/>
                      <a:r>
                        <a:rPr lang="en-US" altLang="ja-JP" sz="2000" u="none" strike="noStrike">
                          <a:effectLst/>
                          <a:latin typeface="+mj-ea"/>
                          <a:ea typeface="+mj-ea"/>
                        </a:rPr>
                        <a:t>62,200</a:t>
                      </a:r>
                      <a:endParaRPr lang="en-US" altLang="ja-JP" sz="2000" b="0" i="0" u="none" strike="noStrike">
                        <a:solidFill>
                          <a:srgbClr val="000000"/>
                        </a:solidFill>
                        <a:effectLst/>
                        <a:latin typeface="+mj-ea"/>
                        <a:ea typeface="+mj-ea"/>
                      </a:endParaRPr>
                    </a:p>
                  </a:txBody>
                  <a:tcPr marL="7620" marR="7620" marT="7620" marB="0" anchor="ctr"/>
                </a:tc>
                <a:tc>
                  <a:txBody>
                    <a:bodyPr/>
                    <a:lstStyle/>
                    <a:p>
                      <a:pPr algn="r" fontAlgn="ctr"/>
                      <a:r>
                        <a:rPr lang="en-US" altLang="ja-JP" sz="2000" u="none" strike="noStrike" dirty="0">
                          <a:effectLst/>
                          <a:latin typeface="+mj-ea"/>
                          <a:ea typeface="+mj-ea"/>
                        </a:rPr>
                        <a:t>69,600</a:t>
                      </a:r>
                      <a:endParaRPr lang="en-US" altLang="ja-JP" sz="2000" b="0" i="0" u="none" strike="noStrike" dirty="0">
                        <a:solidFill>
                          <a:srgbClr val="000000"/>
                        </a:solidFill>
                        <a:effectLst/>
                        <a:latin typeface="+mj-ea"/>
                        <a:ea typeface="+mj-ea"/>
                      </a:endParaRPr>
                    </a:p>
                  </a:txBody>
                  <a:tcPr marL="7620" marR="7620" marT="7620" marB="0" anchor="ctr"/>
                </a:tc>
                <a:extLst>
                  <a:ext uri="{0D108BD9-81ED-4DB2-BD59-A6C34878D82A}">
                    <a16:rowId xmlns:a16="http://schemas.microsoft.com/office/drawing/2014/main" val="769776837"/>
                  </a:ext>
                </a:extLst>
              </a:tr>
              <a:tr h="340000">
                <a:tc gridSpan="5">
                  <a:txBody>
                    <a:bodyPr/>
                    <a:lstStyle/>
                    <a:p>
                      <a:pPr algn="ctr" fontAlgn="ctr"/>
                      <a:r>
                        <a:rPr lang="ja-JP" altLang="en-US" sz="2000" u="none" strike="noStrike">
                          <a:effectLst/>
                          <a:latin typeface="+mj-ea"/>
                          <a:ea typeface="+mj-ea"/>
                        </a:rPr>
                        <a:t>スパ＆リゾート　オキナワ</a:t>
                      </a:r>
                      <a:endParaRPr lang="ja-JP" altLang="en-US" sz="2000" b="0" i="0" u="none" strike="noStrike">
                        <a:solidFill>
                          <a:srgbClr val="000000"/>
                        </a:solidFill>
                        <a:effectLst/>
                        <a:latin typeface="+mj-ea"/>
                        <a:ea typeface="+mj-ea"/>
                      </a:endParaRPr>
                    </a:p>
                  </a:txBody>
                  <a:tcPr marL="7620" marR="7620" marT="7620" marB="0" anchor="ct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157945635"/>
                  </a:ext>
                </a:extLst>
              </a:tr>
              <a:tr h="340000">
                <a:tc>
                  <a:txBody>
                    <a:bodyPr/>
                    <a:lstStyle/>
                    <a:p>
                      <a:pPr algn="ctr" fontAlgn="ctr"/>
                      <a:r>
                        <a:rPr lang="en-US" altLang="ja-JP" sz="2000" u="none" strike="noStrike">
                          <a:effectLst/>
                          <a:latin typeface="+mj-ea"/>
                          <a:ea typeface="+mj-ea"/>
                        </a:rPr>
                        <a:t>4</a:t>
                      </a:r>
                      <a:r>
                        <a:rPr lang="ja-JP" altLang="en-US" sz="2000" u="none" strike="noStrike">
                          <a:effectLst/>
                          <a:latin typeface="+mj-ea"/>
                          <a:ea typeface="+mj-ea"/>
                        </a:rPr>
                        <a:t>名</a:t>
                      </a:r>
                      <a:r>
                        <a:rPr lang="en-US" altLang="ja-JP" sz="2000" u="none" strike="noStrike">
                          <a:effectLst/>
                          <a:latin typeface="+mj-ea"/>
                          <a:ea typeface="+mj-ea"/>
                        </a:rPr>
                        <a:t>1</a:t>
                      </a:r>
                      <a:r>
                        <a:rPr lang="ja-JP" altLang="en-US" sz="2000" u="none" strike="noStrike">
                          <a:effectLst/>
                          <a:latin typeface="+mj-ea"/>
                          <a:ea typeface="+mj-ea"/>
                        </a:rPr>
                        <a:t>室</a:t>
                      </a:r>
                      <a:endParaRPr lang="ja-JP" altLang="en-US" sz="2000" b="0" i="0" u="none" strike="noStrike">
                        <a:solidFill>
                          <a:srgbClr val="000000"/>
                        </a:solidFill>
                        <a:effectLst/>
                        <a:latin typeface="+mj-ea"/>
                        <a:ea typeface="+mj-ea"/>
                      </a:endParaRPr>
                    </a:p>
                  </a:txBody>
                  <a:tcPr marL="7620" marR="7620" marT="7620" marB="0" anchor="ctr"/>
                </a:tc>
                <a:tc>
                  <a:txBody>
                    <a:bodyPr/>
                    <a:lstStyle/>
                    <a:p>
                      <a:pPr algn="r" fontAlgn="ctr"/>
                      <a:r>
                        <a:rPr lang="en-US" altLang="ja-JP" sz="2000" u="none" strike="noStrike" dirty="0">
                          <a:effectLst/>
                          <a:latin typeface="+mj-ea"/>
                          <a:ea typeface="+mj-ea"/>
                        </a:rPr>
                        <a:t>44,800</a:t>
                      </a:r>
                      <a:endParaRPr lang="en-US" altLang="ja-JP" sz="2000" b="0" i="0" u="none" strike="noStrike" dirty="0">
                        <a:solidFill>
                          <a:srgbClr val="000000"/>
                        </a:solidFill>
                        <a:effectLst/>
                        <a:latin typeface="+mj-ea"/>
                        <a:ea typeface="+mj-ea"/>
                      </a:endParaRPr>
                    </a:p>
                  </a:txBody>
                  <a:tcPr marL="7620" marR="7620" marT="7620" marB="0" anchor="ctr"/>
                </a:tc>
                <a:tc>
                  <a:txBody>
                    <a:bodyPr/>
                    <a:lstStyle/>
                    <a:p>
                      <a:pPr algn="r" fontAlgn="ctr"/>
                      <a:r>
                        <a:rPr lang="en-US" altLang="ja-JP" sz="2000" u="none" strike="noStrike" dirty="0">
                          <a:effectLst/>
                          <a:latin typeface="+mj-ea"/>
                          <a:ea typeface="+mj-ea"/>
                        </a:rPr>
                        <a:t>46,000</a:t>
                      </a:r>
                      <a:endParaRPr lang="en-US" altLang="ja-JP" sz="2000" b="0" i="0" u="none" strike="noStrike" dirty="0">
                        <a:solidFill>
                          <a:srgbClr val="000000"/>
                        </a:solidFill>
                        <a:effectLst/>
                        <a:latin typeface="+mj-ea"/>
                        <a:ea typeface="+mj-ea"/>
                      </a:endParaRPr>
                    </a:p>
                  </a:txBody>
                  <a:tcPr marL="7620" marR="7620" marT="7620" marB="0" anchor="ctr"/>
                </a:tc>
                <a:tc>
                  <a:txBody>
                    <a:bodyPr/>
                    <a:lstStyle/>
                    <a:p>
                      <a:pPr algn="r" fontAlgn="ctr"/>
                      <a:r>
                        <a:rPr lang="en-US" altLang="ja-JP" sz="2000" u="none" strike="noStrike">
                          <a:effectLst/>
                          <a:latin typeface="+mj-ea"/>
                          <a:ea typeface="+mj-ea"/>
                        </a:rPr>
                        <a:t>49,700</a:t>
                      </a:r>
                      <a:endParaRPr lang="en-US" altLang="ja-JP" sz="2000" b="0" i="0" u="none" strike="noStrike">
                        <a:solidFill>
                          <a:srgbClr val="000000"/>
                        </a:solidFill>
                        <a:effectLst/>
                        <a:latin typeface="+mj-ea"/>
                        <a:ea typeface="+mj-ea"/>
                      </a:endParaRPr>
                    </a:p>
                  </a:txBody>
                  <a:tcPr marL="7620" marR="7620" marT="7620" marB="0" anchor="ctr"/>
                </a:tc>
                <a:tc>
                  <a:txBody>
                    <a:bodyPr/>
                    <a:lstStyle/>
                    <a:p>
                      <a:pPr algn="r" fontAlgn="ctr"/>
                      <a:r>
                        <a:rPr lang="en-US" altLang="ja-JP" sz="2000" u="none" strike="noStrike">
                          <a:effectLst/>
                          <a:latin typeface="+mj-ea"/>
                          <a:ea typeface="+mj-ea"/>
                        </a:rPr>
                        <a:t>57,000</a:t>
                      </a:r>
                      <a:endParaRPr lang="en-US" altLang="ja-JP" sz="2000" b="0" i="0" u="none" strike="noStrike">
                        <a:solidFill>
                          <a:srgbClr val="000000"/>
                        </a:solidFill>
                        <a:effectLst/>
                        <a:latin typeface="+mj-ea"/>
                        <a:ea typeface="+mj-ea"/>
                      </a:endParaRPr>
                    </a:p>
                  </a:txBody>
                  <a:tcPr marL="7620" marR="7620" marT="7620" marB="0" anchor="ctr"/>
                </a:tc>
                <a:extLst>
                  <a:ext uri="{0D108BD9-81ED-4DB2-BD59-A6C34878D82A}">
                    <a16:rowId xmlns:a16="http://schemas.microsoft.com/office/drawing/2014/main" val="650398722"/>
                  </a:ext>
                </a:extLst>
              </a:tr>
              <a:tr h="340000">
                <a:tc>
                  <a:txBody>
                    <a:bodyPr/>
                    <a:lstStyle/>
                    <a:p>
                      <a:pPr algn="ctr" fontAlgn="ctr"/>
                      <a:r>
                        <a:rPr lang="en-US" altLang="ja-JP" sz="2000" u="none" strike="noStrike">
                          <a:effectLst/>
                          <a:latin typeface="+mj-ea"/>
                          <a:ea typeface="+mj-ea"/>
                        </a:rPr>
                        <a:t>3</a:t>
                      </a:r>
                      <a:r>
                        <a:rPr lang="ja-JP" altLang="en-US" sz="2000" u="none" strike="noStrike">
                          <a:effectLst/>
                          <a:latin typeface="+mj-ea"/>
                          <a:ea typeface="+mj-ea"/>
                        </a:rPr>
                        <a:t>名</a:t>
                      </a:r>
                      <a:r>
                        <a:rPr lang="en-US" altLang="ja-JP" sz="2000" u="none" strike="noStrike">
                          <a:effectLst/>
                          <a:latin typeface="+mj-ea"/>
                          <a:ea typeface="+mj-ea"/>
                        </a:rPr>
                        <a:t>1</a:t>
                      </a:r>
                      <a:r>
                        <a:rPr lang="ja-JP" altLang="en-US" sz="2000" u="none" strike="noStrike">
                          <a:effectLst/>
                          <a:latin typeface="+mj-ea"/>
                          <a:ea typeface="+mj-ea"/>
                        </a:rPr>
                        <a:t>室</a:t>
                      </a:r>
                      <a:endParaRPr lang="ja-JP" altLang="en-US" sz="2000" b="0" i="0" u="none" strike="noStrike">
                        <a:solidFill>
                          <a:srgbClr val="000000"/>
                        </a:solidFill>
                        <a:effectLst/>
                        <a:latin typeface="+mj-ea"/>
                        <a:ea typeface="+mj-ea"/>
                      </a:endParaRPr>
                    </a:p>
                  </a:txBody>
                  <a:tcPr marL="7620" marR="7620" marT="7620" marB="0" anchor="ctr"/>
                </a:tc>
                <a:tc>
                  <a:txBody>
                    <a:bodyPr/>
                    <a:lstStyle/>
                    <a:p>
                      <a:pPr algn="r" fontAlgn="ctr"/>
                      <a:r>
                        <a:rPr lang="en-US" altLang="ja-JP" sz="2000" u="none" strike="noStrike">
                          <a:effectLst/>
                          <a:latin typeface="+mj-ea"/>
                          <a:ea typeface="+mj-ea"/>
                        </a:rPr>
                        <a:t>47,200</a:t>
                      </a:r>
                      <a:endParaRPr lang="en-US" altLang="ja-JP" sz="2000" b="0" i="0" u="none" strike="noStrike">
                        <a:solidFill>
                          <a:srgbClr val="000000"/>
                        </a:solidFill>
                        <a:effectLst/>
                        <a:latin typeface="+mj-ea"/>
                        <a:ea typeface="+mj-ea"/>
                      </a:endParaRPr>
                    </a:p>
                  </a:txBody>
                  <a:tcPr marL="7620" marR="7620" marT="7620" marB="0" anchor="ctr"/>
                </a:tc>
                <a:tc>
                  <a:txBody>
                    <a:bodyPr/>
                    <a:lstStyle/>
                    <a:p>
                      <a:pPr algn="r" fontAlgn="ctr"/>
                      <a:r>
                        <a:rPr lang="en-US" altLang="ja-JP" sz="2000" u="none" strike="noStrike">
                          <a:effectLst/>
                          <a:latin typeface="+mj-ea"/>
                          <a:ea typeface="+mj-ea"/>
                        </a:rPr>
                        <a:t>49,700</a:t>
                      </a:r>
                      <a:endParaRPr lang="en-US" altLang="ja-JP" sz="2000" b="0" i="0" u="none" strike="noStrike">
                        <a:solidFill>
                          <a:srgbClr val="000000"/>
                        </a:solidFill>
                        <a:effectLst/>
                        <a:latin typeface="+mj-ea"/>
                        <a:ea typeface="+mj-ea"/>
                      </a:endParaRPr>
                    </a:p>
                  </a:txBody>
                  <a:tcPr marL="7620" marR="7620" marT="7620" marB="0" anchor="ctr"/>
                </a:tc>
                <a:tc>
                  <a:txBody>
                    <a:bodyPr/>
                    <a:lstStyle/>
                    <a:p>
                      <a:pPr algn="r" fontAlgn="ctr"/>
                      <a:r>
                        <a:rPr lang="en-US" altLang="ja-JP" sz="2000" u="none" strike="noStrike" dirty="0">
                          <a:effectLst/>
                          <a:latin typeface="+mj-ea"/>
                          <a:ea typeface="+mj-ea"/>
                        </a:rPr>
                        <a:t>53,400</a:t>
                      </a:r>
                      <a:endParaRPr lang="en-US" altLang="ja-JP" sz="2000" b="0" i="0" u="none" strike="noStrike" dirty="0">
                        <a:solidFill>
                          <a:srgbClr val="000000"/>
                        </a:solidFill>
                        <a:effectLst/>
                        <a:latin typeface="+mj-ea"/>
                        <a:ea typeface="+mj-ea"/>
                      </a:endParaRPr>
                    </a:p>
                  </a:txBody>
                  <a:tcPr marL="7620" marR="7620" marT="7620" marB="0" anchor="ctr"/>
                </a:tc>
                <a:tc>
                  <a:txBody>
                    <a:bodyPr/>
                    <a:lstStyle/>
                    <a:p>
                      <a:pPr algn="r" fontAlgn="ctr"/>
                      <a:r>
                        <a:rPr lang="en-US" altLang="ja-JP" sz="2000" u="none" strike="noStrike">
                          <a:effectLst/>
                          <a:latin typeface="+mj-ea"/>
                          <a:ea typeface="+mj-ea"/>
                        </a:rPr>
                        <a:t>60,700</a:t>
                      </a:r>
                      <a:endParaRPr lang="en-US" altLang="ja-JP" sz="2000" b="0" i="0" u="none" strike="noStrike">
                        <a:solidFill>
                          <a:srgbClr val="000000"/>
                        </a:solidFill>
                        <a:effectLst/>
                        <a:latin typeface="+mj-ea"/>
                        <a:ea typeface="+mj-ea"/>
                      </a:endParaRPr>
                    </a:p>
                  </a:txBody>
                  <a:tcPr marL="7620" marR="7620" marT="7620" marB="0" anchor="ctr"/>
                </a:tc>
                <a:extLst>
                  <a:ext uri="{0D108BD9-81ED-4DB2-BD59-A6C34878D82A}">
                    <a16:rowId xmlns:a16="http://schemas.microsoft.com/office/drawing/2014/main" val="3128305886"/>
                  </a:ext>
                </a:extLst>
              </a:tr>
              <a:tr h="340000">
                <a:tc>
                  <a:txBody>
                    <a:bodyPr/>
                    <a:lstStyle/>
                    <a:p>
                      <a:pPr algn="ctr" fontAlgn="ctr"/>
                      <a:r>
                        <a:rPr lang="en-US" altLang="ja-JP" sz="2000" u="none" strike="noStrike">
                          <a:effectLst/>
                          <a:latin typeface="+mj-ea"/>
                          <a:ea typeface="+mj-ea"/>
                        </a:rPr>
                        <a:t>2</a:t>
                      </a:r>
                      <a:r>
                        <a:rPr lang="ja-JP" altLang="en-US" sz="2000" u="none" strike="noStrike">
                          <a:effectLst/>
                          <a:latin typeface="+mj-ea"/>
                          <a:ea typeface="+mj-ea"/>
                        </a:rPr>
                        <a:t>名</a:t>
                      </a:r>
                      <a:r>
                        <a:rPr lang="en-US" altLang="ja-JP" sz="2000" u="none" strike="noStrike">
                          <a:effectLst/>
                          <a:latin typeface="+mj-ea"/>
                          <a:ea typeface="+mj-ea"/>
                        </a:rPr>
                        <a:t>1</a:t>
                      </a:r>
                      <a:r>
                        <a:rPr lang="ja-JP" altLang="en-US" sz="2000" u="none" strike="noStrike">
                          <a:effectLst/>
                          <a:latin typeface="+mj-ea"/>
                          <a:ea typeface="+mj-ea"/>
                        </a:rPr>
                        <a:t>室</a:t>
                      </a:r>
                      <a:endParaRPr lang="ja-JP" altLang="en-US" sz="2000" b="0" i="0" u="none" strike="noStrike">
                        <a:solidFill>
                          <a:srgbClr val="000000"/>
                        </a:solidFill>
                        <a:effectLst/>
                        <a:latin typeface="+mj-ea"/>
                        <a:ea typeface="+mj-ea"/>
                      </a:endParaRPr>
                    </a:p>
                  </a:txBody>
                  <a:tcPr marL="7620" marR="7620" marT="7620" marB="0" anchor="ctr"/>
                </a:tc>
                <a:tc>
                  <a:txBody>
                    <a:bodyPr/>
                    <a:lstStyle/>
                    <a:p>
                      <a:pPr algn="r" fontAlgn="ctr"/>
                      <a:r>
                        <a:rPr lang="en-US" altLang="ja-JP" sz="2000" u="none" strike="noStrike">
                          <a:effectLst/>
                          <a:latin typeface="+mj-ea"/>
                          <a:ea typeface="+mj-ea"/>
                        </a:rPr>
                        <a:t>49,700</a:t>
                      </a:r>
                      <a:endParaRPr lang="en-US" altLang="ja-JP" sz="2000" b="0" i="0" u="none" strike="noStrike">
                        <a:solidFill>
                          <a:srgbClr val="000000"/>
                        </a:solidFill>
                        <a:effectLst/>
                        <a:latin typeface="+mj-ea"/>
                        <a:ea typeface="+mj-ea"/>
                      </a:endParaRPr>
                    </a:p>
                  </a:txBody>
                  <a:tcPr marL="7620" marR="7620" marT="7620" marB="0" anchor="ctr"/>
                </a:tc>
                <a:tc>
                  <a:txBody>
                    <a:bodyPr/>
                    <a:lstStyle/>
                    <a:p>
                      <a:pPr algn="r" fontAlgn="ctr"/>
                      <a:r>
                        <a:rPr lang="en-US" altLang="ja-JP" sz="2000" u="none" strike="noStrike">
                          <a:effectLst/>
                          <a:latin typeface="+mj-ea"/>
                          <a:ea typeface="+mj-ea"/>
                        </a:rPr>
                        <a:t>53,400</a:t>
                      </a:r>
                      <a:endParaRPr lang="en-US" altLang="ja-JP" sz="2000" b="0" i="0" u="none" strike="noStrike">
                        <a:solidFill>
                          <a:srgbClr val="000000"/>
                        </a:solidFill>
                        <a:effectLst/>
                        <a:latin typeface="+mj-ea"/>
                        <a:ea typeface="+mj-ea"/>
                      </a:endParaRPr>
                    </a:p>
                  </a:txBody>
                  <a:tcPr marL="7620" marR="7620" marT="7620" marB="0" anchor="ctr"/>
                </a:tc>
                <a:tc>
                  <a:txBody>
                    <a:bodyPr/>
                    <a:lstStyle/>
                    <a:p>
                      <a:pPr algn="r" fontAlgn="ctr"/>
                      <a:r>
                        <a:rPr lang="en-US" altLang="ja-JP" sz="2000" u="none" strike="noStrike" dirty="0">
                          <a:effectLst/>
                          <a:latin typeface="+mj-ea"/>
                          <a:ea typeface="+mj-ea"/>
                        </a:rPr>
                        <a:t>57,000</a:t>
                      </a:r>
                      <a:endParaRPr lang="en-US" altLang="ja-JP" sz="2000" b="0" i="0" u="none" strike="noStrike" dirty="0">
                        <a:solidFill>
                          <a:srgbClr val="000000"/>
                        </a:solidFill>
                        <a:effectLst/>
                        <a:latin typeface="+mj-ea"/>
                        <a:ea typeface="+mj-ea"/>
                      </a:endParaRPr>
                    </a:p>
                  </a:txBody>
                  <a:tcPr marL="7620" marR="7620" marT="7620" marB="0" anchor="ctr"/>
                </a:tc>
                <a:tc>
                  <a:txBody>
                    <a:bodyPr/>
                    <a:lstStyle/>
                    <a:p>
                      <a:pPr algn="r" fontAlgn="ctr"/>
                      <a:r>
                        <a:rPr lang="en-US" altLang="ja-JP" sz="2000" u="none" strike="noStrike" dirty="0">
                          <a:effectLst/>
                          <a:latin typeface="+mj-ea"/>
                          <a:ea typeface="+mj-ea"/>
                        </a:rPr>
                        <a:t>64,400</a:t>
                      </a:r>
                      <a:endParaRPr lang="en-US" altLang="ja-JP" sz="2000" b="0" i="0" u="none" strike="noStrike" dirty="0">
                        <a:solidFill>
                          <a:srgbClr val="000000"/>
                        </a:solidFill>
                        <a:effectLst/>
                        <a:latin typeface="+mj-ea"/>
                        <a:ea typeface="+mj-ea"/>
                      </a:endParaRPr>
                    </a:p>
                  </a:txBody>
                  <a:tcPr marL="7620" marR="7620" marT="7620" marB="0" anchor="ctr"/>
                </a:tc>
                <a:extLst>
                  <a:ext uri="{0D108BD9-81ED-4DB2-BD59-A6C34878D82A}">
                    <a16:rowId xmlns:a16="http://schemas.microsoft.com/office/drawing/2014/main" val="542076942"/>
                  </a:ext>
                </a:extLst>
              </a:tr>
            </a:tbl>
          </a:graphicData>
        </a:graphic>
      </p:graphicFrame>
      <p:pic>
        <p:nvPicPr>
          <p:cNvPr id="5" name="図 4">
            <a:extLst>
              <a:ext uri="{FF2B5EF4-FFF2-40B4-BE49-F238E27FC236}">
                <a16:creationId xmlns:a16="http://schemas.microsoft.com/office/drawing/2014/main" id="{3241BBC2-4BAC-40DD-A9BA-FEF9D47CDFD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81210" y="2925162"/>
            <a:ext cx="1474470" cy="1905000"/>
          </a:xfrm>
          <a:prstGeom prst="rect">
            <a:avLst/>
          </a:prstGeom>
        </p:spPr>
      </p:pic>
    </p:spTree>
    <p:extLst>
      <p:ext uri="{BB962C8B-B14F-4D97-AF65-F5344CB8AC3E}">
        <p14:creationId xmlns:p14="http://schemas.microsoft.com/office/powerpoint/2010/main" val="495535857"/>
      </p:ext>
    </p:extLst>
  </p:cSld>
  <p:clrMapOvr>
    <a:masterClrMapping/>
  </p:clrMapOvr>
  <mc:AlternateContent xmlns:mc="http://schemas.openxmlformats.org/markup-compatibility/2006" xmlns:p14="http://schemas.microsoft.com/office/powerpoint/2010/main">
    <mc:Choice Requires="p14">
      <p:transition spd="slow" p14:dur="1500">
        <p:wheel spokes="1"/>
      </p:transition>
    </mc:Choice>
    <mc:Fallback xmlns="">
      <p:transition spd="slow">
        <p:wheel spokes="1"/>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a:extLst>
              <a:ext uri="{FF2B5EF4-FFF2-40B4-BE49-F238E27FC236}">
                <a16:creationId xmlns:a16="http://schemas.microsoft.com/office/drawing/2014/main" id="{89031E35-B348-4651-AA36-810F4EAF095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48616" y="2245895"/>
            <a:ext cx="4026503" cy="4023360"/>
          </a:xfrm>
          <a:prstGeom prst="rect">
            <a:avLst/>
          </a:prstGeom>
        </p:spPr>
      </p:pic>
      <p:sp>
        <p:nvSpPr>
          <p:cNvPr id="2" name="タイトル 1">
            <a:extLst>
              <a:ext uri="{FF2B5EF4-FFF2-40B4-BE49-F238E27FC236}">
                <a16:creationId xmlns:a16="http://schemas.microsoft.com/office/drawing/2014/main" id="{D1983CA3-A602-4448-88E8-0151D78EA927}"/>
              </a:ext>
            </a:extLst>
          </p:cNvPr>
          <p:cNvSpPr>
            <a:spLocks noGrp="1"/>
          </p:cNvSpPr>
          <p:nvPr>
            <p:ph type="title"/>
          </p:nvPr>
        </p:nvSpPr>
        <p:spPr/>
        <p:txBody>
          <a:bodyPr/>
          <a:lstStyle/>
          <a:p>
            <a:r>
              <a:rPr kumimoji="1" lang="ja-JP" altLang="en-US" dirty="0"/>
              <a:t>優待旅行について</a:t>
            </a:r>
          </a:p>
        </p:txBody>
      </p:sp>
      <p:sp>
        <p:nvSpPr>
          <p:cNvPr id="3" name="コンテンツ プレースホルダー 2">
            <a:extLst>
              <a:ext uri="{FF2B5EF4-FFF2-40B4-BE49-F238E27FC236}">
                <a16:creationId xmlns:a16="http://schemas.microsoft.com/office/drawing/2014/main" id="{70D99BAC-00BB-44BB-B8F0-44245CD39E00}"/>
              </a:ext>
            </a:extLst>
          </p:cNvPr>
          <p:cNvSpPr>
            <a:spLocks noGrp="1"/>
          </p:cNvSpPr>
          <p:nvPr>
            <p:ph idx="1"/>
          </p:nvPr>
        </p:nvSpPr>
        <p:spPr/>
        <p:txBody>
          <a:bodyPr/>
          <a:lstStyle/>
          <a:p>
            <a:r>
              <a:rPr kumimoji="1" lang="ja-JP" altLang="en-US" dirty="0"/>
              <a:t>お得意様に、東京発着便を対象とした沖縄２泊３日フリープランの優待旅行をご提供いたします。特典も多数お付けしたお値打ち価格ですので、ぜひご検討ください。</a:t>
            </a:r>
          </a:p>
        </p:txBody>
      </p:sp>
      <p:sp>
        <p:nvSpPr>
          <p:cNvPr id="6" name="動作設定ボタン: 空白 5">
            <a:extLst>
              <a:ext uri="{FF2B5EF4-FFF2-40B4-BE49-F238E27FC236}">
                <a16:creationId xmlns:a16="http://schemas.microsoft.com/office/drawing/2014/main" id="{7BD9FFE2-8A63-496E-B95F-16505AF245B1}"/>
              </a:ext>
            </a:extLst>
          </p:cNvPr>
          <p:cNvSpPr/>
          <p:nvPr/>
        </p:nvSpPr>
        <p:spPr>
          <a:xfrm>
            <a:off x="1180730" y="2840854"/>
            <a:ext cx="3060000" cy="900000"/>
          </a:xfrm>
          <a:prstGeom prst="actionButtonBlank">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2400" dirty="0">
                <a:ln w="0"/>
                <a:solidFill>
                  <a:schemeClr val="tx1"/>
                </a:solidFill>
                <a:effectLst>
                  <a:outerShdw blurRad="38100" dist="19050" dir="2700000" algn="tl" rotWithShape="0">
                    <a:schemeClr val="dk1">
                      <a:alpha val="40000"/>
                    </a:schemeClr>
                  </a:outerShdw>
                </a:effectLst>
                <a:latin typeface="HGPｺﾞｼｯｸM" panose="020B0600000000000000" pitchFamily="50" charset="-128"/>
                <a:ea typeface="HGPｺﾞｼｯｸM" panose="020B0600000000000000" pitchFamily="50" charset="-128"/>
              </a:rPr>
              <a:t>沖縄の見どころ</a:t>
            </a:r>
          </a:p>
        </p:txBody>
      </p:sp>
      <p:sp>
        <p:nvSpPr>
          <p:cNvPr id="7" name="動作設定ボタン: 空白 6">
            <a:extLst>
              <a:ext uri="{FF2B5EF4-FFF2-40B4-BE49-F238E27FC236}">
                <a16:creationId xmlns:a16="http://schemas.microsoft.com/office/drawing/2014/main" id="{ADE541A7-722C-455A-A998-A447607EB102}"/>
              </a:ext>
            </a:extLst>
          </p:cNvPr>
          <p:cNvSpPr/>
          <p:nvPr/>
        </p:nvSpPr>
        <p:spPr>
          <a:xfrm>
            <a:off x="4566000" y="2840854"/>
            <a:ext cx="3060000" cy="900000"/>
          </a:xfrm>
          <a:prstGeom prst="actionButtonBlank">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2400" dirty="0">
                <a:ln w="0"/>
                <a:solidFill>
                  <a:schemeClr val="tx1"/>
                </a:solidFill>
                <a:effectLst>
                  <a:outerShdw blurRad="38100" dist="19050" dir="2700000" algn="tl" rotWithShape="0">
                    <a:schemeClr val="dk1">
                      <a:alpha val="40000"/>
                    </a:schemeClr>
                  </a:outerShdw>
                </a:effectLst>
                <a:latin typeface="HGPｺﾞｼｯｸM" panose="020B0600000000000000" pitchFamily="50" charset="-128"/>
                <a:ea typeface="HGPｺﾞｼｯｸM" panose="020B0600000000000000" pitchFamily="50" charset="-128"/>
              </a:rPr>
              <a:t>宿泊</a:t>
            </a:r>
          </a:p>
        </p:txBody>
      </p:sp>
      <p:sp>
        <p:nvSpPr>
          <p:cNvPr id="8" name="動作設定ボタン: 空白 7">
            <a:extLst>
              <a:ext uri="{FF2B5EF4-FFF2-40B4-BE49-F238E27FC236}">
                <a16:creationId xmlns:a16="http://schemas.microsoft.com/office/drawing/2014/main" id="{3F595B69-3FDD-42A4-AE57-218FF519A50A}"/>
              </a:ext>
            </a:extLst>
          </p:cNvPr>
          <p:cNvSpPr/>
          <p:nvPr/>
        </p:nvSpPr>
        <p:spPr>
          <a:xfrm>
            <a:off x="1180730" y="4141015"/>
            <a:ext cx="3060000" cy="900000"/>
          </a:xfrm>
          <a:prstGeom prst="actionButtonBlank">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2400" dirty="0">
                <a:ln w="0"/>
                <a:solidFill>
                  <a:schemeClr val="tx1"/>
                </a:solidFill>
                <a:effectLst>
                  <a:outerShdw blurRad="38100" dist="19050" dir="2700000" algn="tl" rotWithShape="0">
                    <a:schemeClr val="dk1">
                      <a:alpha val="40000"/>
                    </a:schemeClr>
                  </a:outerShdw>
                </a:effectLst>
                <a:latin typeface="HGPｺﾞｼｯｸM" panose="020B0600000000000000" pitchFamily="50" charset="-128"/>
                <a:ea typeface="HGPｺﾞｼｯｸM" panose="020B0600000000000000" pitchFamily="50" charset="-128"/>
              </a:rPr>
              <a:t>特典</a:t>
            </a:r>
          </a:p>
        </p:txBody>
      </p:sp>
      <p:sp>
        <p:nvSpPr>
          <p:cNvPr id="9" name="動作設定ボタン: 空白 8">
            <a:extLst>
              <a:ext uri="{FF2B5EF4-FFF2-40B4-BE49-F238E27FC236}">
                <a16:creationId xmlns:a16="http://schemas.microsoft.com/office/drawing/2014/main" id="{246AAF95-3547-4FD0-AB74-5D01F714D6E8}"/>
              </a:ext>
            </a:extLst>
          </p:cNvPr>
          <p:cNvSpPr/>
          <p:nvPr/>
        </p:nvSpPr>
        <p:spPr>
          <a:xfrm>
            <a:off x="4566000" y="4141015"/>
            <a:ext cx="3060000" cy="900000"/>
          </a:xfrm>
          <a:prstGeom prst="actionButtonBlank">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2400" dirty="0">
                <a:ln w="0"/>
                <a:solidFill>
                  <a:schemeClr val="tx1"/>
                </a:solidFill>
                <a:effectLst>
                  <a:outerShdw blurRad="38100" dist="19050" dir="2700000" algn="tl" rotWithShape="0">
                    <a:schemeClr val="dk1">
                      <a:alpha val="40000"/>
                    </a:schemeClr>
                  </a:outerShdw>
                </a:effectLst>
                <a:latin typeface="HGPｺﾞｼｯｸM" panose="020B0600000000000000" pitchFamily="50" charset="-128"/>
                <a:ea typeface="HGPｺﾞｼｯｸM" panose="020B0600000000000000" pitchFamily="50" charset="-128"/>
              </a:rPr>
              <a:t>価格表</a:t>
            </a:r>
          </a:p>
        </p:txBody>
      </p:sp>
    </p:spTree>
    <p:extLst>
      <p:ext uri="{BB962C8B-B14F-4D97-AF65-F5344CB8AC3E}">
        <p14:creationId xmlns:p14="http://schemas.microsoft.com/office/powerpoint/2010/main" val="1438873841"/>
      </p:ext>
    </p:extLst>
  </p:cSld>
  <p:clrMapOvr>
    <a:masterClrMapping/>
  </p:clrMapOvr>
  <mc:AlternateContent xmlns:mc="http://schemas.openxmlformats.org/markup-compatibility/2006" xmlns:p14="http://schemas.microsoft.com/office/powerpoint/2010/main">
    <mc:Choice Requires="p14">
      <p:transition spd="slow" p14:dur="1500">
        <p:dissolve/>
      </p:transition>
    </mc:Choice>
    <mc:Fallback xmlns="">
      <p:transition spd="slow">
        <p:dissolv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E9538FD-DCA3-4B73-916F-BA9A1D945C6B}"/>
              </a:ext>
            </a:extLst>
          </p:cNvPr>
          <p:cNvSpPr>
            <a:spLocks noGrp="1"/>
          </p:cNvSpPr>
          <p:nvPr>
            <p:ph type="title"/>
          </p:nvPr>
        </p:nvSpPr>
        <p:spPr/>
        <p:txBody>
          <a:bodyPr/>
          <a:lstStyle/>
          <a:p>
            <a:r>
              <a:rPr kumimoji="1" lang="ja-JP" altLang="en-US" dirty="0"/>
              <a:t>沖縄の見どころ～万座毛</a:t>
            </a:r>
          </a:p>
        </p:txBody>
      </p:sp>
      <p:pic>
        <p:nvPicPr>
          <p:cNvPr id="6" name="コンテンツ プレースホルダー 5">
            <a:extLst>
              <a:ext uri="{FF2B5EF4-FFF2-40B4-BE49-F238E27FC236}">
                <a16:creationId xmlns:a16="http://schemas.microsoft.com/office/drawing/2014/main" id="{7BF4B650-0EBF-4320-B17F-99D5CF77C708}"/>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096963" y="2210874"/>
            <a:ext cx="4938712" cy="3293503"/>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4" name="コンテンツ プレースホルダー 3">
            <a:extLst>
              <a:ext uri="{FF2B5EF4-FFF2-40B4-BE49-F238E27FC236}">
                <a16:creationId xmlns:a16="http://schemas.microsoft.com/office/drawing/2014/main" id="{BF3B8600-2537-4277-887E-E1ED43DD45ED}"/>
              </a:ext>
            </a:extLst>
          </p:cNvPr>
          <p:cNvSpPr>
            <a:spLocks noGrp="1"/>
          </p:cNvSpPr>
          <p:nvPr>
            <p:ph sz="half" idx="2"/>
          </p:nvPr>
        </p:nvSpPr>
        <p:spPr/>
        <p:txBody>
          <a:bodyPr/>
          <a:lstStyle/>
          <a:p>
            <a:pPr marL="0" indent="0">
              <a:buNone/>
            </a:pPr>
            <a:r>
              <a:rPr kumimoji="1" lang="ja-JP" altLang="en-US" dirty="0"/>
              <a:t>　万座毛（まんざもう）は、沖縄本島の恩納村にある、沖縄県屈指の絶景スポットです。</a:t>
            </a:r>
          </a:p>
          <a:p>
            <a:pPr marL="0" indent="0">
              <a:buNone/>
            </a:pPr>
            <a:r>
              <a:rPr kumimoji="1" lang="ja-JP" altLang="en-US" dirty="0"/>
              <a:t>　琉球王朝の時の王である尚敬王が「万毛（毛は原っぱのこと）」、つまり「一万人が座れる広い原っぱ」と評したことから、この名前が付いたと言われています。 </a:t>
            </a:r>
          </a:p>
        </p:txBody>
      </p:sp>
    </p:spTree>
    <p:extLst>
      <p:ext uri="{BB962C8B-B14F-4D97-AF65-F5344CB8AC3E}">
        <p14:creationId xmlns:p14="http://schemas.microsoft.com/office/powerpoint/2010/main" val="30154871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750">
        <p15:prstTrans prst="wind"/>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C735C4E-AA21-4892-9BF6-F3D38B072B7F}"/>
              </a:ext>
            </a:extLst>
          </p:cNvPr>
          <p:cNvSpPr>
            <a:spLocks noGrp="1"/>
          </p:cNvSpPr>
          <p:nvPr>
            <p:ph type="title"/>
          </p:nvPr>
        </p:nvSpPr>
        <p:spPr/>
        <p:txBody>
          <a:bodyPr/>
          <a:lstStyle/>
          <a:p>
            <a:r>
              <a:rPr kumimoji="1" lang="ja-JP" altLang="en-US" dirty="0"/>
              <a:t>沖縄の見どころ～沖縄美ら海水族館</a:t>
            </a:r>
          </a:p>
        </p:txBody>
      </p:sp>
      <p:sp>
        <p:nvSpPr>
          <p:cNvPr id="3" name="コンテンツ プレースホルダー 2">
            <a:extLst>
              <a:ext uri="{FF2B5EF4-FFF2-40B4-BE49-F238E27FC236}">
                <a16:creationId xmlns:a16="http://schemas.microsoft.com/office/drawing/2014/main" id="{40AA1390-384B-42C1-9511-F482A29A9580}"/>
              </a:ext>
            </a:extLst>
          </p:cNvPr>
          <p:cNvSpPr>
            <a:spLocks noGrp="1"/>
          </p:cNvSpPr>
          <p:nvPr>
            <p:ph sz="half" idx="1"/>
          </p:nvPr>
        </p:nvSpPr>
        <p:spPr/>
        <p:txBody>
          <a:bodyPr/>
          <a:lstStyle/>
          <a:p>
            <a:pPr marL="0" indent="0">
              <a:buNone/>
            </a:pPr>
            <a:r>
              <a:rPr kumimoji="1" lang="ja-JP" altLang="en-US" dirty="0"/>
              <a:t>　沖縄美ら海水族館（おきなわちゅらうみすいぞくかん）は、沖縄本島北西部の本部半島備瀬崎近くにある国営沖縄記念公園・海洋博覧会地区（海洋博公園内）の 水族館です。</a:t>
            </a:r>
          </a:p>
          <a:p>
            <a:pPr marL="0" indent="0">
              <a:buNone/>
            </a:pPr>
            <a:r>
              <a:rPr kumimoji="1" lang="ja-JP" altLang="en-US" dirty="0"/>
              <a:t>　「チュらうみ」とは沖縄の方言で「清ら（しい）海」という意味。</a:t>
            </a:r>
          </a:p>
          <a:p>
            <a:pPr marL="0" indent="0">
              <a:buNone/>
            </a:pPr>
            <a:r>
              <a:rPr kumimoji="1" lang="ja-JP" altLang="en-US" dirty="0"/>
              <a:t>　大水槽を泳ぐジンベエザメやイルカショーが人気で、沖縄県の代表的な観光地となっています。</a:t>
            </a:r>
          </a:p>
        </p:txBody>
      </p:sp>
      <p:pic>
        <p:nvPicPr>
          <p:cNvPr id="6" name="コンテンツ プレースホルダー 5">
            <a:extLst>
              <a:ext uri="{FF2B5EF4-FFF2-40B4-BE49-F238E27FC236}">
                <a16:creationId xmlns:a16="http://schemas.microsoft.com/office/drawing/2014/main" id="{55A039D2-FF9A-409E-9718-927B6558E793}"/>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218238" y="2209860"/>
            <a:ext cx="4937125" cy="329553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183426224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750">
        <p15:prstTrans prst="wind"/>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5BDF7CA-E768-4C18-828F-EE2E01F80DFA}"/>
              </a:ext>
            </a:extLst>
          </p:cNvPr>
          <p:cNvSpPr>
            <a:spLocks noGrp="1"/>
          </p:cNvSpPr>
          <p:nvPr>
            <p:ph type="title"/>
          </p:nvPr>
        </p:nvSpPr>
        <p:spPr/>
        <p:txBody>
          <a:bodyPr/>
          <a:lstStyle/>
          <a:p>
            <a:r>
              <a:rPr kumimoji="1" lang="ja-JP" altLang="en-US" dirty="0"/>
              <a:t>沖縄の見どころ～首里城</a:t>
            </a:r>
          </a:p>
        </p:txBody>
      </p:sp>
      <p:pic>
        <p:nvPicPr>
          <p:cNvPr id="6" name="コンテンツ プレースホルダー 5">
            <a:extLst>
              <a:ext uri="{FF2B5EF4-FFF2-40B4-BE49-F238E27FC236}">
                <a16:creationId xmlns:a16="http://schemas.microsoft.com/office/drawing/2014/main" id="{A3DD59F1-D27B-4AB7-9245-65F785EB2A74}"/>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096963" y="2210874"/>
            <a:ext cx="4938712" cy="3293503"/>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4" name="コンテンツ プレースホルダー 3">
            <a:extLst>
              <a:ext uri="{FF2B5EF4-FFF2-40B4-BE49-F238E27FC236}">
                <a16:creationId xmlns:a16="http://schemas.microsoft.com/office/drawing/2014/main" id="{9EC8F88A-F9EF-437E-BEC6-E79A1E9D881A}"/>
              </a:ext>
            </a:extLst>
          </p:cNvPr>
          <p:cNvSpPr>
            <a:spLocks noGrp="1"/>
          </p:cNvSpPr>
          <p:nvPr>
            <p:ph sz="half" idx="2"/>
          </p:nvPr>
        </p:nvSpPr>
        <p:spPr/>
        <p:txBody>
          <a:bodyPr/>
          <a:lstStyle/>
          <a:p>
            <a:pPr marL="0" indent="0">
              <a:buNone/>
            </a:pPr>
            <a:r>
              <a:rPr kumimoji="1" lang="ja-JP" altLang="en-US" dirty="0"/>
              <a:t>　首里城（しゅりじょう）は、沖縄県那覇市首里にあり、かつて海外貿易の拠点であった那覇港を見下ろす丘陵地にあったグスク（御城）の城趾です。</a:t>
            </a:r>
          </a:p>
          <a:p>
            <a:pPr marL="0" indent="0">
              <a:buNone/>
            </a:pPr>
            <a:r>
              <a:rPr kumimoji="1" lang="ja-JP" altLang="en-US" dirty="0"/>
              <a:t>　周辺には、玉陵、園比屋武御嶽石門のほか、第二尚氏の菩提寺である円覚寺（えんかくじ）跡、国学孔子廟跡、舟遊びの行われた池である龍潭、弁財天堂（べざいてんどう、天女橋）などの文化財があります。</a:t>
            </a:r>
          </a:p>
        </p:txBody>
      </p:sp>
    </p:spTree>
    <p:extLst>
      <p:ext uri="{BB962C8B-B14F-4D97-AF65-F5344CB8AC3E}">
        <p14:creationId xmlns:p14="http://schemas.microsoft.com/office/powerpoint/2010/main" val="346541194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750">
        <p15:prstTrans prst="wind"/>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CCE877E-2964-46CE-97B0-809907F00A30}"/>
              </a:ext>
            </a:extLst>
          </p:cNvPr>
          <p:cNvSpPr>
            <a:spLocks noGrp="1"/>
          </p:cNvSpPr>
          <p:nvPr>
            <p:ph type="title"/>
          </p:nvPr>
        </p:nvSpPr>
        <p:spPr/>
        <p:txBody>
          <a:bodyPr/>
          <a:lstStyle/>
          <a:p>
            <a:r>
              <a:rPr kumimoji="1" lang="ja-JP" altLang="en-US" dirty="0"/>
              <a:t>宿泊</a:t>
            </a:r>
          </a:p>
        </p:txBody>
      </p:sp>
      <p:sp>
        <p:nvSpPr>
          <p:cNvPr id="3" name="テキスト プレースホルダー 2">
            <a:extLst>
              <a:ext uri="{FF2B5EF4-FFF2-40B4-BE49-F238E27FC236}">
                <a16:creationId xmlns:a16="http://schemas.microsoft.com/office/drawing/2014/main" id="{BDB583B6-1DFF-41C1-8D7C-78FA762E8FD3}"/>
              </a:ext>
            </a:extLst>
          </p:cNvPr>
          <p:cNvSpPr>
            <a:spLocks noGrp="1"/>
          </p:cNvSpPr>
          <p:nvPr>
            <p:ph type="body" idx="1"/>
          </p:nvPr>
        </p:nvSpPr>
        <p:spPr/>
        <p:txBody>
          <a:bodyPr/>
          <a:lstStyle/>
          <a:p>
            <a:r>
              <a:rPr kumimoji="1" lang="ja-JP" altLang="en-US" dirty="0"/>
              <a:t>ビーチリゾート万座</a:t>
            </a:r>
          </a:p>
        </p:txBody>
      </p:sp>
      <p:pic>
        <p:nvPicPr>
          <p:cNvPr id="8" name="コンテンツ プレースホルダー 7">
            <a:extLst>
              <a:ext uri="{FF2B5EF4-FFF2-40B4-BE49-F238E27FC236}">
                <a16:creationId xmlns:a16="http://schemas.microsoft.com/office/drawing/2014/main" id="{78288C51-5917-421A-8671-6AE515FE2F50}"/>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1096963" y="2625211"/>
            <a:ext cx="4938712" cy="3293503"/>
          </a:xfrm>
          <a:prstGeom prst="rect">
            <a:avLst/>
          </a:prstGeom>
          <a:ln>
            <a:noFill/>
          </a:ln>
          <a:effectLst>
            <a:softEdge rad="112500"/>
          </a:effectLst>
        </p:spPr>
      </p:pic>
      <p:sp>
        <p:nvSpPr>
          <p:cNvPr id="5" name="テキスト プレースホルダー 4">
            <a:extLst>
              <a:ext uri="{FF2B5EF4-FFF2-40B4-BE49-F238E27FC236}">
                <a16:creationId xmlns:a16="http://schemas.microsoft.com/office/drawing/2014/main" id="{7CD93E9B-EEE0-4C73-A977-4D2F39F95BE2}"/>
              </a:ext>
            </a:extLst>
          </p:cNvPr>
          <p:cNvSpPr>
            <a:spLocks noGrp="1"/>
          </p:cNvSpPr>
          <p:nvPr>
            <p:ph type="body" sz="quarter" idx="3"/>
          </p:nvPr>
        </p:nvSpPr>
        <p:spPr/>
        <p:txBody>
          <a:bodyPr/>
          <a:lstStyle/>
          <a:p>
            <a:r>
              <a:rPr kumimoji="1" lang="ja-JP" altLang="en-US" dirty="0"/>
              <a:t>スパ＆リゾート　オキナワ</a:t>
            </a:r>
          </a:p>
        </p:txBody>
      </p:sp>
      <p:pic>
        <p:nvPicPr>
          <p:cNvPr id="10" name="コンテンツ プレースホルダー 9">
            <a:extLst>
              <a:ext uri="{FF2B5EF4-FFF2-40B4-BE49-F238E27FC236}">
                <a16:creationId xmlns:a16="http://schemas.microsoft.com/office/drawing/2014/main" id="{8023DA99-0730-4E46-B80E-9C7FEBE3BF43}"/>
              </a:ext>
            </a:extLst>
          </p:cNvPr>
          <p:cNvPicPr>
            <a:picLocks noGrp="1" noChangeAspect="1"/>
          </p:cNvPicPr>
          <p:nvPr>
            <p:ph sz="quarter" idx="4"/>
          </p:nvPr>
        </p:nvPicPr>
        <p:blipFill>
          <a:blip r:embed="rId3">
            <a:extLst>
              <a:ext uri="{28A0092B-C50C-407E-A947-70E740481C1C}">
                <a14:useLocalDpi xmlns:a14="http://schemas.microsoft.com/office/drawing/2010/main" val="0"/>
              </a:ext>
            </a:extLst>
          </a:blip>
          <a:stretch>
            <a:fillRect/>
          </a:stretch>
        </p:blipFill>
        <p:spPr>
          <a:xfrm>
            <a:off x="6218238" y="2625740"/>
            <a:ext cx="4937125" cy="3292445"/>
          </a:xfrm>
          <a:prstGeom prst="rect">
            <a:avLst/>
          </a:prstGeom>
          <a:ln>
            <a:noFill/>
          </a:ln>
          <a:effectLst>
            <a:softEdge rad="112500"/>
          </a:effectLst>
        </p:spPr>
      </p:pic>
    </p:spTree>
    <p:extLst>
      <p:ext uri="{BB962C8B-B14F-4D97-AF65-F5344CB8AC3E}">
        <p14:creationId xmlns:p14="http://schemas.microsoft.com/office/powerpoint/2010/main" val="3500715477"/>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CEA0043-153D-4EAB-90C4-0F099659BD89}"/>
              </a:ext>
            </a:extLst>
          </p:cNvPr>
          <p:cNvSpPr>
            <a:spLocks noGrp="1"/>
          </p:cNvSpPr>
          <p:nvPr>
            <p:ph type="title"/>
          </p:nvPr>
        </p:nvSpPr>
        <p:spPr/>
        <p:txBody>
          <a:bodyPr/>
          <a:lstStyle/>
          <a:p>
            <a:r>
              <a:rPr lang="ja-JP" altLang="en-US" dirty="0"/>
              <a:t>特典</a:t>
            </a:r>
            <a:r>
              <a:rPr lang="en-US" altLang="ja-JP" dirty="0"/>
              <a:t>1</a:t>
            </a:r>
            <a:r>
              <a:rPr lang="ja-JP" altLang="en-US" dirty="0"/>
              <a:t>～島内の移動</a:t>
            </a:r>
            <a:endParaRPr kumimoji="1" lang="ja-JP" altLang="en-US" dirty="0"/>
          </a:p>
        </p:txBody>
      </p:sp>
      <p:sp>
        <p:nvSpPr>
          <p:cNvPr id="3" name="テキスト プレースホルダー 2">
            <a:extLst>
              <a:ext uri="{FF2B5EF4-FFF2-40B4-BE49-F238E27FC236}">
                <a16:creationId xmlns:a16="http://schemas.microsoft.com/office/drawing/2014/main" id="{C8FD8A9E-1ECE-4521-8254-0F14D0D2A19B}"/>
              </a:ext>
            </a:extLst>
          </p:cNvPr>
          <p:cNvSpPr>
            <a:spLocks noGrp="1"/>
          </p:cNvSpPr>
          <p:nvPr>
            <p:ph type="body" idx="1"/>
          </p:nvPr>
        </p:nvSpPr>
        <p:spPr/>
        <p:txBody>
          <a:bodyPr/>
          <a:lstStyle/>
          <a:p>
            <a:r>
              <a:rPr kumimoji="1" lang="ja-JP" altLang="en-US" dirty="0"/>
              <a:t>モノレール１日乗車券付き</a:t>
            </a:r>
          </a:p>
        </p:txBody>
      </p:sp>
      <p:pic>
        <p:nvPicPr>
          <p:cNvPr id="8" name="コンテンツ プレースホルダー 7">
            <a:extLst>
              <a:ext uri="{FF2B5EF4-FFF2-40B4-BE49-F238E27FC236}">
                <a16:creationId xmlns:a16="http://schemas.microsoft.com/office/drawing/2014/main" id="{070264E8-643F-4785-AEA8-A468EC370312}"/>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1096963" y="2626755"/>
            <a:ext cx="4938712" cy="329041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5" name="テキスト プレースホルダー 4">
            <a:extLst>
              <a:ext uri="{FF2B5EF4-FFF2-40B4-BE49-F238E27FC236}">
                <a16:creationId xmlns:a16="http://schemas.microsoft.com/office/drawing/2014/main" id="{53DD4F70-4716-4A0C-8D02-CCB00100C98F}"/>
              </a:ext>
            </a:extLst>
          </p:cNvPr>
          <p:cNvSpPr>
            <a:spLocks noGrp="1"/>
          </p:cNvSpPr>
          <p:nvPr>
            <p:ph type="body" sz="quarter" idx="3"/>
          </p:nvPr>
        </p:nvSpPr>
        <p:spPr/>
        <p:txBody>
          <a:bodyPr/>
          <a:lstStyle/>
          <a:p>
            <a:r>
              <a:rPr kumimoji="1" lang="ja-JP" altLang="en-US" dirty="0"/>
              <a:t>２４時間レンタカー付き</a:t>
            </a:r>
          </a:p>
        </p:txBody>
      </p:sp>
      <p:pic>
        <p:nvPicPr>
          <p:cNvPr id="10" name="コンテンツ プレースホルダー 9">
            <a:extLst>
              <a:ext uri="{FF2B5EF4-FFF2-40B4-BE49-F238E27FC236}">
                <a16:creationId xmlns:a16="http://schemas.microsoft.com/office/drawing/2014/main" id="{702E94F0-59E6-4260-871B-37CEA2627A7D}"/>
              </a:ext>
            </a:extLst>
          </p:cNvPr>
          <p:cNvPicPr>
            <a:picLocks noGrp="1" noChangeAspect="1"/>
          </p:cNvPicPr>
          <p:nvPr>
            <p:ph sz="quarter" idx="4"/>
          </p:nvPr>
        </p:nvPicPr>
        <p:blipFill>
          <a:blip r:embed="rId3">
            <a:extLst>
              <a:ext uri="{28A0092B-C50C-407E-A947-70E740481C1C}">
                <a14:useLocalDpi xmlns:a14="http://schemas.microsoft.com/office/drawing/2010/main" val="0"/>
              </a:ext>
            </a:extLst>
          </a:blip>
          <a:stretch>
            <a:fillRect/>
          </a:stretch>
        </p:blipFill>
        <p:spPr>
          <a:xfrm>
            <a:off x="6218238" y="2647340"/>
            <a:ext cx="4937125" cy="324924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1925448936"/>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118A24B-917F-49AF-823F-891587A0B424}"/>
              </a:ext>
            </a:extLst>
          </p:cNvPr>
          <p:cNvSpPr>
            <a:spLocks noGrp="1"/>
          </p:cNvSpPr>
          <p:nvPr>
            <p:ph type="title"/>
          </p:nvPr>
        </p:nvSpPr>
        <p:spPr/>
        <p:txBody>
          <a:bodyPr/>
          <a:lstStyle/>
          <a:p>
            <a:r>
              <a:rPr kumimoji="1" lang="ja-JP" altLang="en-US" dirty="0"/>
              <a:t>特典</a:t>
            </a:r>
            <a:r>
              <a:rPr kumimoji="1" lang="en-US" altLang="ja-JP" dirty="0"/>
              <a:t>2</a:t>
            </a:r>
            <a:r>
              <a:rPr kumimoji="1" lang="ja-JP" altLang="en-US" dirty="0"/>
              <a:t>～お食事</a:t>
            </a:r>
          </a:p>
        </p:txBody>
      </p:sp>
      <p:sp>
        <p:nvSpPr>
          <p:cNvPr id="3" name="テキスト プレースホルダー 2">
            <a:extLst>
              <a:ext uri="{FF2B5EF4-FFF2-40B4-BE49-F238E27FC236}">
                <a16:creationId xmlns:a16="http://schemas.microsoft.com/office/drawing/2014/main" id="{DC527786-CC7E-48CC-95BD-2FDA9CB4E724}"/>
              </a:ext>
            </a:extLst>
          </p:cNvPr>
          <p:cNvSpPr>
            <a:spLocks noGrp="1"/>
          </p:cNvSpPr>
          <p:nvPr>
            <p:ph type="body" idx="1"/>
          </p:nvPr>
        </p:nvSpPr>
        <p:spPr/>
        <p:txBody>
          <a:bodyPr/>
          <a:lstStyle/>
          <a:p>
            <a:r>
              <a:rPr kumimoji="1" lang="ja-JP" altLang="en-US" dirty="0"/>
              <a:t>全日程朝食付き</a:t>
            </a:r>
          </a:p>
        </p:txBody>
      </p:sp>
      <p:pic>
        <p:nvPicPr>
          <p:cNvPr id="8" name="コンテンツ プレースホルダー 7">
            <a:extLst>
              <a:ext uri="{FF2B5EF4-FFF2-40B4-BE49-F238E27FC236}">
                <a16:creationId xmlns:a16="http://schemas.microsoft.com/office/drawing/2014/main" id="{9ED5FDA4-30E9-4EBB-ADB9-449D4E2A4531}"/>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1096963" y="2625211"/>
            <a:ext cx="4938712" cy="3293503"/>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
        <p:nvSpPr>
          <p:cNvPr id="5" name="テキスト プレースホルダー 4">
            <a:extLst>
              <a:ext uri="{FF2B5EF4-FFF2-40B4-BE49-F238E27FC236}">
                <a16:creationId xmlns:a16="http://schemas.microsoft.com/office/drawing/2014/main" id="{D2DB4C51-6231-45CC-BDD7-22058FA41D1B}"/>
              </a:ext>
            </a:extLst>
          </p:cNvPr>
          <p:cNvSpPr>
            <a:spLocks noGrp="1"/>
          </p:cNvSpPr>
          <p:nvPr>
            <p:ph type="body" sz="quarter" idx="3"/>
          </p:nvPr>
        </p:nvSpPr>
        <p:spPr/>
        <p:txBody>
          <a:bodyPr/>
          <a:lstStyle/>
          <a:p>
            <a:r>
              <a:rPr kumimoji="1" lang="ja-JP" altLang="en-US" dirty="0"/>
              <a:t>沖縄そば無料チケット進呈</a:t>
            </a:r>
          </a:p>
        </p:txBody>
      </p:sp>
      <p:pic>
        <p:nvPicPr>
          <p:cNvPr id="10" name="コンテンツ プレースホルダー 9">
            <a:extLst>
              <a:ext uri="{FF2B5EF4-FFF2-40B4-BE49-F238E27FC236}">
                <a16:creationId xmlns:a16="http://schemas.microsoft.com/office/drawing/2014/main" id="{F4442C27-F936-45F2-BF96-A20EDAB05C55}"/>
              </a:ext>
            </a:extLst>
          </p:cNvPr>
          <p:cNvPicPr>
            <a:picLocks noGrp="1" noChangeAspect="1"/>
          </p:cNvPicPr>
          <p:nvPr>
            <p:ph sz="quarter" idx="4"/>
          </p:nvPr>
        </p:nvPicPr>
        <p:blipFill>
          <a:blip r:embed="rId3">
            <a:extLst>
              <a:ext uri="{28A0092B-C50C-407E-A947-70E740481C1C}">
                <a14:useLocalDpi xmlns:a14="http://schemas.microsoft.com/office/drawing/2010/main" val="0"/>
              </a:ext>
            </a:extLst>
          </a:blip>
          <a:stretch>
            <a:fillRect/>
          </a:stretch>
        </p:blipFill>
        <p:spPr>
          <a:xfrm>
            <a:off x="6218238" y="2625740"/>
            <a:ext cx="4937125" cy="3292445"/>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2888098286"/>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0C95947-9FDA-4CAC-BB99-B1B25D54EC1A}"/>
              </a:ext>
            </a:extLst>
          </p:cNvPr>
          <p:cNvSpPr>
            <a:spLocks noGrp="1"/>
          </p:cNvSpPr>
          <p:nvPr>
            <p:ph type="title"/>
          </p:nvPr>
        </p:nvSpPr>
        <p:spPr/>
        <p:txBody>
          <a:bodyPr/>
          <a:lstStyle/>
          <a:p>
            <a:r>
              <a:rPr kumimoji="1" lang="ja-JP" altLang="en-US" dirty="0"/>
              <a:t>特典</a:t>
            </a:r>
            <a:r>
              <a:rPr kumimoji="1" lang="en-US" altLang="ja-JP" dirty="0"/>
              <a:t>3</a:t>
            </a:r>
            <a:r>
              <a:rPr kumimoji="1" lang="ja-JP" altLang="en-US" dirty="0"/>
              <a:t>～お飲み物</a:t>
            </a:r>
          </a:p>
        </p:txBody>
      </p:sp>
      <p:sp>
        <p:nvSpPr>
          <p:cNvPr id="3" name="テキスト プレースホルダー 2">
            <a:extLst>
              <a:ext uri="{FF2B5EF4-FFF2-40B4-BE49-F238E27FC236}">
                <a16:creationId xmlns:a16="http://schemas.microsoft.com/office/drawing/2014/main" id="{5851ACE9-3C9D-4BA6-812D-E0E7DC0AD654}"/>
              </a:ext>
            </a:extLst>
          </p:cNvPr>
          <p:cNvSpPr>
            <a:spLocks noGrp="1"/>
          </p:cNvSpPr>
          <p:nvPr>
            <p:ph type="body" idx="1"/>
          </p:nvPr>
        </p:nvSpPr>
        <p:spPr/>
        <p:txBody>
          <a:bodyPr/>
          <a:lstStyle/>
          <a:p>
            <a:r>
              <a:rPr kumimoji="1" lang="ja-JP" altLang="en-US" dirty="0"/>
              <a:t>ウェルカムドリンク付き</a:t>
            </a:r>
          </a:p>
        </p:txBody>
      </p:sp>
      <p:pic>
        <p:nvPicPr>
          <p:cNvPr id="8" name="コンテンツ プレースホルダー 7">
            <a:extLst>
              <a:ext uri="{FF2B5EF4-FFF2-40B4-BE49-F238E27FC236}">
                <a16:creationId xmlns:a16="http://schemas.microsoft.com/office/drawing/2014/main" id="{BF7DDCD7-8A61-496B-849D-5838CC1BF364}"/>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1096963" y="2625211"/>
            <a:ext cx="4938712" cy="3293503"/>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5" name="テキスト プレースホルダー 4">
            <a:extLst>
              <a:ext uri="{FF2B5EF4-FFF2-40B4-BE49-F238E27FC236}">
                <a16:creationId xmlns:a16="http://schemas.microsoft.com/office/drawing/2014/main" id="{37201941-EB32-41CC-B28D-61BB081F21ED}"/>
              </a:ext>
            </a:extLst>
          </p:cNvPr>
          <p:cNvSpPr>
            <a:spLocks noGrp="1"/>
          </p:cNvSpPr>
          <p:nvPr>
            <p:ph type="body" sz="quarter" idx="3"/>
          </p:nvPr>
        </p:nvSpPr>
        <p:spPr/>
        <p:txBody>
          <a:bodyPr/>
          <a:lstStyle/>
          <a:p>
            <a:r>
              <a:rPr kumimoji="1" lang="ja-JP" altLang="en-US" dirty="0"/>
              <a:t>泡盛お試し券進呈</a:t>
            </a:r>
          </a:p>
        </p:txBody>
      </p:sp>
      <p:pic>
        <p:nvPicPr>
          <p:cNvPr id="10" name="コンテンツ プレースホルダー 9">
            <a:extLst>
              <a:ext uri="{FF2B5EF4-FFF2-40B4-BE49-F238E27FC236}">
                <a16:creationId xmlns:a16="http://schemas.microsoft.com/office/drawing/2014/main" id="{A5B0EDA0-0B26-40DE-B1D8-9F007336882B}"/>
              </a:ext>
            </a:extLst>
          </p:cNvPr>
          <p:cNvPicPr>
            <a:picLocks noGrp="1" noChangeAspect="1"/>
          </p:cNvPicPr>
          <p:nvPr>
            <p:ph sz="quarter" idx="4"/>
          </p:nvPr>
        </p:nvPicPr>
        <p:blipFill>
          <a:blip r:embed="rId3">
            <a:extLst>
              <a:ext uri="{28A0092B-C50C-407E-A947-70E740481C1C}">
                <a14:useLocalDpi xmlns:a14="http://schemas.microsoft.com/office/drawing/2010/main" val="0"/>
              </a:ext>
            </a:extLst>
          </a:blip>
          <a:stretch>
            <a:fillRect/>
          </a:stretch>
        </p:blipFill>
        <p:spPr>
          <a:xfrm>
            <a:off x="6218238" y="2627283"/>
            <a:ext cx="4937125" cy="328935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3887583115"/>
      </p:ext>
    </p:extLst>
  </p:cSld>
  <p:clrMapOvr>
    <a:masterClrMapping/>
  </p:clrMapOvr>
  <mc:AlternateContent xmlns:mc="http://schemas.openxmlformats.org/markup-compatibility/2006" xmlns:p15="http://schemas.microsoft.com/office/powerpoint/2012/main">
    <mc:Choice Requires="p15">
      <p:transition spd="slow">
        <p15:prstTrans prst="peelOff"/>
      </p:transition>
    </mc:Choice>
    <mc:Fallback xmlns="">
      <p:transition spd="slow">
        <p:fade/>
      </p:transition>
    </mc:Fallback>
  </mc:AlternateContent>
</p:sld>
</file>

<file path=ppt/theme/theme1.xml><?xml version="1.0" encoding="utf-8"?>
<a:theme xmlns:a="http://schemas.openxmlformats.org/drawingml/2006/main" name="レトロスペクト">
  <a:themeElements>
    <a:clrScheme name="青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レトロスペクト">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レトロスペクト">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docProps/app.xml><?xml version="1.0" encoding="utf-8"?>
<Properties xmlns="http://schemas.openxmlformats.org/officeDocument/2006/extended-properties" xmlns:vt="http://schemas.openxmlformats.org/officeDocument/2006/docPropsVTypes">
  <Template>Retrospect</Template>
  <TotalTime>251</TotalTime>
  <Words>424</Words>
  <PresentationFormat>ワイド画面</PresentationFormat>
  <Paragraphs>68</Paragraphs>
  <Slides>10</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10</vt:i4>
      </vt:variant>
    </vt:vector>
  </HeadingPairs>
  <TitlesOfParts>
    <vt:vector size="15" baseType="lpstr">
      <vt:lpstr>HGPｺﾞｼｯｸM</vt:lpstr>
      <vt:lpstr>HG丸ｺﾞｼｯｸM-PRO</vt:lpstr>
      <vt:lpstr>Calibri</vt:lpstr>
      <vt:lpstr>Calibri Light</vt:lpstr>
      <vt:lpstr>レトロスペクト</vt:lpstr>
      <vt:lpstr>優待旅行のご案内</vt:lpstr>
      <vt:lpstr>優待旅行について</vt:lpstr>
      <vt:lpstr>沖縄の見どころ～万座毛</vt:lpstr>
      <vt:lpstr>沖縄の見どころ～沖縄美ら海水族館</vt:lpstr>
      <vt:lpstr>沖縄の見どころ～首里城</vt:lpstr>
      <vt:lpstr>宿泊</vt:lpstr>
      <vt:lpstr>特典1～島内の移動</vt:lpstr>
      <vt:lpstr>特典2～お食事</vt:lpstr>
      <vt:lpstr>特典3～お飲み物</vt:lpstr>
      <vt:lpstr>価格表</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2020-11-11T02:36:02Z</dcterms:created>
  <dcterms:modified xsi:type="dcterms:W3CDTF">2021-05-12T01:56:18Z</dcterms:modified>
</cp:coreProperties>
</file>