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433D176-C576-44D1-999C-3FFEA84BC15E}" type="datetimeFigureOut">
              <a:rPr kumimoji="1" lang="ja-JP" altLang="en-US" smtClean="0"/>
              <a:t>2023/12/13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32772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831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450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9959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433D176-C576-44D1-999C-3FFEA84BC15E}" type="datetimeFigureOut">
              <a:rPr kumimoji="1" lang="ja-JP" altLang="en-US" smtClean="0"/>
              <a:t>2023/12/13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9250934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96954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22167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927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785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D433D176-C576-44D1-999C-3FFEA84BC15E}" type="datetimeFigureOut">
              <a:rPr kumimoji="1" lang="ja-JP" altLang="en-US" smtClean="0"/>
              <a:t>2023/12/13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12147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D433D176-C576-44D1-999C-3FFEA84BC15E}" type="datetimeFigureOut">
              <a:rPr kumimoji="1" lang="ja-JP" altLang="en-US" smtClean="0"/>
              <a:t>2023/12/13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803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433D176-C576-44D1-999C-3FFEA84BC15E}" type="datetimeFigureOut">
              <a:rPr kumimoji="1" lang="ja-JP" altLang="en-US" smtClean="0"/>
              <a:t>2023/12/13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36135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100" kern="1200" cap="all" spc="200" baseline="0">
          <a:solidFill>
            <a:schemeClr val="accent6"/>
          </a:solidFill>
          <a:latin typeface="HGP創英角ｺﾞｼｯｸUB" panose="020B0900000000000000" pitchFamily="50" charset="-128"/>
          <a:ea typeface="HGP創英角ｺﾞｼｯｸUB" panose="020B0900000000000000" pitchFamily="50" charset="-128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None/>
        <a:defRPr kumimoji="1" sz="2000" kern="1200">
          <a:solidFill>
            <a:schemeClr val="tx1">
              <a:lumMod val="65000"/>
              <a:lumOff val="35000"/>
            </a:schemeClr>
          </a:solidFill>
          <a:latin typeface="ＭＳ ゴシック" panose="020B0609070205080204" pitchFamily="49" charset="-128"/>
          <a:ea typeface="ＭＳ ゴシック" panose="020B0609070205080204" pitchFamily="49" charset="-128"/>
          <a:cs typeface="+mn-cs"/>
        </a:defRPr>
      </a:lvl1pPr>
      <a:lvl2pPr marL="457200" indent="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None/>
        <a:defRPr kumimoji="1" sz="1800" kern="1200">
          <a:solidFill>
            <a:schemeClr val="tx1">
              <a:lumMod val="65000"/>
              <a:lumOff val="35000"/>
            </a:schemeClr>
          </a:solidFill>
          <a:latin typeface="ＭＳ ゴシック" panose="020B0609070205080204" pitchFamily="49" charset="-128"/>
          <a:ea typeface="ＭＳ ゴシック" panose="020B0609070205080204" pitchFamily="49" charset="-128"/>
          <a:cs typeface="+mn-cs"/>
        </a:defRPr>
      </a:lvl2pPr>
      <a:lvl3pPr marL="914400" indent="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None/>
        <a:defRPr kumimoji="1" sz="1600" kern="1200">
          <a:solidFill>
            <a:schemeClr val="tx1">
              <a:lumMod val="65000"/>
              <a:lumOff val="35000"/>
            </a:schemeClr>
          </a:solidFill>
          <a:latin typeface="ＭＳ ゴシック" panose="020B0609070205080204" pitchFamily="49" charset="-128"/>
          <a:ea typeface="ＭＳ ゴシック" panose="020B0609070205080204" pitchFamily="49" charset="-128"/>
          <a:cs typeface="+mn-cs"/>
        </a:defRPr>
      </a:lvl3pPr>
      <a:lvl4pPr marL="1371600" indent="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None/>
        <a:defRPr kumimoji="1" sz="1400" kern="1200">
          <a:solidFill>
            <a:schemeClr val="tx1">
              <a:lumMod val="65000"/>
              <a:lumOff val="35000"/>
            </a:schemeClr>
          </a:solidFill>
          <a:latin typeface="ＭＳ ゴシック" panose="020B0609070205080204" pitchFamily="49" charset="-128"/>
          <a:ea typeface="ＭＳ ゴシック" panose="020B0609070205080204" pitchFamily="49" charset="-128"/>
          <a:cs typeface="+mn-cs"/>
        </a:defRPr>
      </a:lvl4pPr>
      <a:lvl5pPr marL="1828800" indent="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None/>
        <a:defRPr kumimoji="1" sz="1400" kern="1200">
          <a:solidFill>
            <a:schemeClr val="tx1">
              <a:lumMod val="65000"/>
              <a:lumOff val="35000"/>
            </a:schemeClr>
          </a:solidFill>
          <a:latin typeface="ＭＳ ゴシック" panose="020B0609070205080204" pitchFamily="49" charset="-128"/>
          <a:ea typeface="ＭＳ ゴシック" panose="020B0609070205080204" pitchFamily="49" charset="-128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6EB42C-518E-A9D8-7F3E-47256A0283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ボールの知識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EC2469E-80E2-2380-57D5-7072036C84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さまざまな球技に使うボールについて詳しく知ろう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2720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A5D959-559C-AAB3-3133-5B9EE0B16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ボールとは？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8146C9-943B-8339-9E8B-DEB2FF7D39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たくさんあるスポーツ競技の中でも、ボールを使う「球技」は数多く存在します。</a:t>
            </a:r>
            <a:endParaRPr kumimoji="1" lang="en-US" altLang="ja-JP" dirty="0"/>
          </a:p>
          <a:p>
            <a:r>
              <a:rPr lang="ja-JP" altLang="en-US" dirty="0"/>
              <a:t>ここでは、人気の高い球技で使うボールの特徴をご紹介します。</a:t>
            </a: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78619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4854D7-43A3-7575-9CF5-C3C6E092D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サッカー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8740AD-2282-3580-5EC3-1EF583246C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サッカーボールの説明</a:t>
            </a:r>
          </a:p>
          <a:p>
            <a:r>
              <a:rPr kumimoji="1" lang="ja-JP" altLang="en-US" dirty="0"/>
              <a:t>中学生以上は</a:t>
            </a:r>
            <a:r>
              <a:rPr kumimoji="1" lang="en-US" altLang="ja-JP" dirty="0"/>
              <a:t>5</a:t>
            </a:r>
            <a:r>
              <a:rPr kumimoji="1" lang="ja-JP" altLang="en-US" dirty="0"/>
              <a:t>号球を使用します。プロのサッカー選手も使う一番大きなサイズで、直径は約</a:t>
            </a:r>
            <a:r>
              <a:rPr kumimoji="1" lang="en-US" altLang="ja-JP" dirty="0"/>
              <a:t>22㎝</a:t>
            </a:r>
            <a:r>
              <a:rPr kumimoji="1" lang="ja-JP" altLang="en-US" dirty="0"/>
              <a:t>、重さは</a:t>
            </a:r>
            <a:r>
              <a:rPr kumimoji="1" lang="en-US" altLang="ja-JP" dirty="0"/>
              <a:t>430g</a:t>
            </a:r>
            <a:r>
              <a:rPr kumimoji="1" lang="ja-JP" altLang="en-US" dirty="0"/>
              <a:t>程度となります。 日本国内の試合球として使用できる「検定球」の他、国際試合でも使用できる「国際公認球」があります。</a:t>
            </a:r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45422A33-7213-009D-D4C7-A2DFA90A6F1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5689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BAE98C-0088-0F9C-30D8-275C7C122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テニス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8075E8-2913-1B40-5ECE-3D8F100EBA0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テニス（硬式）ボールの説明</a:t>
            </a:r>
          </a:p>
          <a:p>
            <a:r>
              <a:rPr kumimoji="1" lang="ja-JP" altLang="en-US" dirty="0"/>
              <a:t>国際テニス連盟の規格では、色は白色または黄色、表面は均一な布地で覆い、重量は</a:t>
            </a:r>
            <a:r>
              <a:rPr kumimoji="1" lang="en-US" altLang="ja-JP" dirty="0"/>
              <a:t>56.0g</a:t>
            </a:r>
            <a:r>
              <a:rPr kumimoji="1" lang="ja-JP" altLang="en-US" dirty="0"/>
              <a:t>～</a:t>
            </a:r>
            <a:r>
              <a:rPr kumimoji="1" lang="en-US" altLang="ja-JP" dirty="0"/>
              <a:t>59.4g</a:t>
            </a:r>
            <a:r>
              <a:rPr kumimoji="1" lang="ja-JP" altLang="en-US" dirty="0"/>
              <a:t>、直径は</a:t>
            </a:r>
            <a:r>
              <a:rPr kumimoji="1" lang="en-US" altLang="ja-JP" dirty="0"/>
              <a:t>6.54cm</a:t>
            </a:r>
            <a:r>
              <a:rPr kumimoji="1" lang="ja-JP" altLang="en-US" dirty="0"/>
              <a:t>～</a:t>
            </a:r>
            <a:r>
              <a:rPr kumimoji="1" lang="en-US" altLang="ja-JP" dirty="0"/>
              <a:t>6.86cm</a:t>
            </a:r>
            <a:r>
              <a:rPr kumimoji="1" lang="ja-JP" altLang="en-US" dirty="0"/>
              <a:t>と定められています。硬式は簡単に空気が抜けない構造になっているため、空気を注入する穴がありません。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180DC0-4B94-97DD-1EE1-0CCA4455A2B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931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F040E7-496D-3E46-613A-E5D663EF7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バスケット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3E0E65-329D-2A68-6BA8-FB6ABD09EF0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バスケットボールの説明</a:t>
            </a:r>
          </a:p>
          <a:p>
            <a:r>
              <a:rPr kumimoji="1" lang="ja-JP" altLang="en-US" dirty="0"/>
              <a:t>男子は中学以上から、もっとも大きい</a:t>
            </a:r>
            <a:r>
              <a:rPr kumimoji="1" lang="en-US" altLang="ja-JP" dirty="0"/>
              <a:t>7</a:t>
            </a:r>
            <a:r>
              <a:rPr kumimoji="1" lang="ja-JP" altLang="en-US" dirty="0"/>
              <a:t>号サイズでプレイします。プロリーグ、大学、高校男子もこのサイズを使用します。周囲は約</a:t>
            </a:r>
            <a:r>
              <a:rPr kumimoji="1" lang="en-US" altLang="ja-JP" dirty="0"/>
              <a:t>77cm</a:t>
            </a:r>
            <a:r>
              <a:rPr kumimoji="1" lang="ja-JP" altLang="en-US" dirty="0"/>
              <a:t>で直径約</a:t>
            </a:r>
            <a:r>
              <a:rPr kumimoji="1" lang="en-US" altLang="ja-JP" dirty="0"/>
              <a:t>24.5cm</a:t>
            </a:r>
            <a:r>
              <a:rPr kumimoji="1" lang="ja-JP" altLang="en-US" dirty="0"/>
              <a:t>、重量が約</a:t>
            </a:r>
            <a:r>
              <a:rPr kumimoji="1" lang="en-US" altLang="ja-JP" dirty="0"/>
              <a:t>600g</a:t>
            </a:r>
            <a:r>
              <a:rPr kumimoji="1" lang="ja-JP" altLang="en-US" dirty="0"/>
              <a:t>となります。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0CDB02-1733-6F0D-5A26-CEF6C2E78AA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910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9EEC5B-E89F-50A2-E066-3030544CE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バレー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0610B9-FC74-980B-7EE7-9D0228AEB08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F0F01A-E354-8624-BF8A-C3DBC1B6437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6293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8FEA19-A501-CDDB-85DC-12E2742C6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野球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9C7495-F94C-A498-3E3B-1E4BC06B3E1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8A598C-56B9-CE14-34A8-182FEC24C0A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999154"/>
      </p:ext>
    </p:extLst>
  </p:cSld>
  <p:clrMapOvr>
    <a:masterClrMapping/>
  </p:clrMapOvr>
</p:sld>
</file>

<file path=ppt/theme/theme1.xml><?xml version="1.0" encoding="utf-8"?>
<a:theme xmlns:a="http://schemas.openxmlformats.org/drawingml/2006/main" name="バッジ">
  <a:themeElements>
    <a:clrScheme name="バッジ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バッジ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バッ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バッジ</Template>
  <TotalTime>48</TotalTime>
  <Words>233</Words>
  <Application>Microsoft Office PowerPoint</Application>
  <PresentationFormat>ワイド画面</PresentationFormat>
  <Paragraphs>16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HGP創英角ｺﾞｼｯｸUB</vt:lpstr>
      <vt:lpstr>ＭＳ ゴシック</vt:lpstr>
      <vt:lpstr>Arial</vt:lpstr>
      <vt:lpstr>Gill Sans MT</vt:lpstr>
      <vt:lpstr>バッジ</vt:lpstr>
      <vt:lpstr>ボールの知識</vt:lpstr>
      <vt:lpstr>ボールとは？</vt:lpstr>
      <vt:lpstr>サッカー</vt:lpstr>
      <vt:lpstr>テニス</vt:lpstr>
      <vt:lpstr>バスケット</vt:lpstr>
      <vt:lpstr>バレー</vt:lpstr>
      <vt:lpstr>野球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ボールの知識</dc:title>
  <dc:creator>M Saito</dc:creator>
  <cp:lastModifiedBy>M Saito</cp:lastModifiedBy>
  <cp:revision>7</cp:revision>
  <dcterms:created xsi:type="dcterms:W3CDTF">2023-12-11T07:11:33Z</dcterms:created>
  <dcterms:modified xsi:type="dcterms:W3CDTF">2023-12-13T06:32:43Z</dcterms:modified>
</cp:coreProperties>
</file>